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hart5.xml" ContentType="application/vnd.openxmlformats-officedocument.drawingml.chart+xml"/>
  <Override PartName="/ppt/theme/theme2.xml" ContentType="application/vnd.openxmlformats-officedocument.theme+xml"/>
  <Override PartName="/ppt/ink/ink1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olors5.xml" ContentType="application/vnd.ms-office.chartcolorstyle+xml"/>
  <Override PartName="/ppt/charts/style6.xml" ContentType="application/vnd.ms-office.chartstyle+xml"/>
  <Override PartName="/ppt/charts/style5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olors4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hart6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72" r:id="rId3"/>
    <p:sldId id="257" r:id="rId4"/>
    <p:sldId id="260" r:id="rId5"/>
    <p:sldId id="268" r:id="rId6"/>
    <p:sldId id="269" r:id="rId7"/>
    <p:sldId id="270" r:id="rId8"/>
    <p:sldId id="271" r:id="rId9"/>
    <p:sldId id="266" r:id="rId10"/>
    <p:sldId id="261" r:id="rId11"/>
    <p:sldId id="263" r:id="rId12"/>
    <p:sldId id="265" r:id="rId13"/>
    <p:sldId id="264" r:id="rId14"/>
    <p:sldId id="267" r:id="rId15"/>
    <p:sldId id="258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4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0;&#1041;&#1055;&#1056;%20&#1085;&#1086;&#1074;&#1099;&#108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2025-01-22_&#1060;&#1048;&#1054;-&#1055;&#1056;&#1053;&#1044;%20v05%20&#1055;&#1086;%20&#1082;&#1072;&#1090;&#1077;&#1075;&#1086;&#1088;&#1080;&#1103;&#1084;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2025-01-22_&#1060;&#1048;&#1054;-&#1055;&#1056;&#1053;&#1044;%20v05%20&#1055;&#1086;%20&#1082;&#1072;&#1090;&#1077;&#1075;&#1086;&#1088;&#1080;&#1103;&#1084;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ed9b649ea2a45e1a/&#1055;&#1091;&#1073;&#1083;&#1080;&#1082;&#1072;&#1094;&#1080;&#1080;%20&#1072;&#1085;&#1072;&#1083;&#1080;&#107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ed9b649ea2a45e1a/&#1055;&#1091;&#1073;&#1083;&#1080;&#1082;&#1072;&#1094;&#1080;&#1080;%20&#1072;&#1085;&#1072;&#1083;&#1080;&#107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ed9b649ea2a45e1a/&#1055;&#1091;&#1073;&#1083;&#1080;&#1082;&#1072;&#1094;&#1080;&#1080;%20&#1072;&#1085;&#1072;&#1083;&#1080;&#107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ed9b649ea2a45e1a/&#1055;&#1091;&#1073;&#1083;&#1080;&#1082;&#1072;&#1094;&#1080;&#1080;%20&#1072;&#1085;&#1072;&#1083;&#1080;&#107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63500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1"/>
            <c:dispEq val="1"/>
            <c:trendlineLbl>
              <c:layout>
                <c:manualLayout>
                  <c:x val="-4.9128996692392506E-2"/>
                  <c:y val="0.22050716648291069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xVal>
            <c:numRef>
              <c:f>Баллы!$I$3:$I$8</c:f>
              <c:numCache>
                <c:formatCode>General</c:formatCode>
                <c:ptCount val="6"/>
                <c:pt idx="0">
                  <c:v>20</c:v>
                </c:pt>
                <c:pt idx="1">
                  <c:v>10</c:v>
                </c:pt>
                <c:pt idx="2">
                  <c:v>5</c:v>
                </c:pt>
                <c:pt idx="3">
                  <c:v>2.5</c:v>
                </c:pt>
                <c:pt idx="4">
                  <c:v>1</c:v>
                </c:pt>
                <c:pt idx="5">
                  <c:v>0.12</c:v>
                </c:pt>
              </c:numCache>
            </c:numRef>
          </c:xVal>
          <c:yVal>
            <c:numRef>
              <c:f>Баллы!$J$3:$J$8</c:f>
              <c:numCache>
                <c:formatCode>General</c:formatCode>
                <c:ptCount val="6"/>
                <c:pt idx="0">
                  <c:v>30</c:v>
                </c:pt>
                <c:pt idx="1">
                  <c:v>25</c:v>
                </c:pt>
                <c:pt idx="2">
                  <c:v>20</c:v>
                </c:pt>
                <c:pt idx="3">
                  <c:v>15</c:v>
                </c:pt>
                <c:pt idx="4">
                  <c:v>7.5</c:v>
                </c:pt>
                <c:pt idx="5">
                  <c:v>0.75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1FA-4EAA-8A72-54C2DB9437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6516815"/>
        <c:axId val="268738719"/>
      </c:scatterChart>
      <c:valAx>
        <c:axId val="266516815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800" dirty="0">
                    <a:solidFill>
                      <a:sysClr val="windowText" lastClr="000000"/>
                    </a:solidFill>
                  </a:rPr>
                  <a:t>Балл КПБР-2020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8738719"/>
        <c:crosses val="autoZero"/>
        <c:crossBetween val="midCat"/>
      </c:valAx>
      <c:valAx>
        <c:axId val="268738719"/>
        <c:scaling>
          <c:orientation val="minMax"/>
          <c:max val="3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800">
                    <a:solidFill>
                      <a:sysClr val="windowText" lastClr="000000"/>
                    </a:solidFill>
                  </a:rPr>
                  <a:t>Балл</a:t>
                </a:r>
                <a:r>
                  <a:rPr lang="ru-RU" sz="1800" baseline="0">
                    <a:solidFill>
                      <a:sysClr val="windowText" lastClr="000000"/>
                    </a:solidFill>
                  </a:rPr>
                  <a:t> ПРНД</a:t>
                </a:r>
                <a:r>
                  <a:rPr lang="en-US" sz="1800" baseline="0">
                    <a:solidFill>
                      <a:sysClr val="windowText" lastClr="000000"/>
                    </a:solidFill>
                  </a:rPr>
                  <a:t> (</a:t>
                </a:r>
                <a:r>
                  <a:rPr lang="ru-RU" sz="1800" baseline="0">
                    <a:solidFill>
                      <a:sysClr val="windowText" lastClr="000000"/>
                    </a:solidFill>
                  </a:rPr>
                  <a:t>действующий)</a:t>
                </a:r>
                <a:endParaRPr lang="ru-RU" sz="1800">
                  <a:solidFill>
                    <a:sysClr val="windowText" lastClr="00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651681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Лист3!$D$2</c:f>
              <c:strCache>
                <c:ptCount val="1"/>
                <c:pt idx="0">
                  <c:v>Статьи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70,9%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EE7-4609-BDB8-F2A8655662C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71,4%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EE7-4609-BDB8-F2A8655662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Лист3!$E$2:$F$2</c:f>
              <c:numCache>
                <c:formatCode>General</c:formatCode>
                <c:ptCount val="2"/>
                <c:pt idx="0" formatCode="0.000">
                  <c:v>3630.8304758574745</c:v>
                </c:pt>
                <c:pt idx="1">
                  <c:v>3725.2320682297691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7-4609-BDB8-F2A8655662C5}"/>
            </c:ext>
          </c:extLst>
        </c:ser>
        <c:ser>
          <c:idx val="1"/>
          <c:order val="1"/>
          <c:tx>
            <c:strRef>
              <c:f>Лист3!$D$3</c:f>
              <c:strCache>
                <c:ptCount val="1"/>
                <c:pt idx="0">
                  <c:v>РИД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Лист3!$E$3:$F$3</c:f>
              <c:numCache>
                <c:formatCode>0.000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E7-4609-BDB8-F2A8655662C5}"/>
            </c:ext>
          </c:extLst>
        </c:ser>
        <c:ser>
          <c:idx val="2"/>
          <c:order val="2"/>
          <c:tx>
            <c:strRef>
              <c:f>Лист3!$D$4</c:f>
              <c:strCache>
                <c:ptCount val="1"/>
                <c:pt idx="0">
                  <c:v>Пресс-релиз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Лист3!$E$4:$F$4</c:f>
              <c:numCache>
                <c:formatCode>0.000</c:formatCode>
                <c:ptCount val="2"/>
                <c:pt idx="0">
                  <c:v>105.1137400793651</c:v>
                </c:pt>
                <c:pt idx="1">
                  <c:v>105.1137400793651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E7-4609-BDB8-F2A8655662C5}"/>
            </c:ext>
          </c:extLst>
        </c:ser>
        <c:ser>
          <c:idx val="3"/>
          <c:order val="3"/>
          <c:tx>
            <c:strRef>
              <c:f>Лист3!$D$5</c:f>
              <c:strCache>
                <c:ptCount val="1"/>
                <c:pt idx="0">
                  <c:v>Книги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Лист3!$E$5:$F$5</c:f>
              <c:numCache>
                <c:formatCode>0.000</c:formatCode>
                <c:ptCount val="2"/>
                <c:pt idx="0">
                  <c:v>136.80000000000001</c:v>
                </c:pt>
                <c:pt idx="1">
                  <c:v>136.80000000000001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E7-4609-BDB8-F2A8655662C5}"/>
            </c:ext>
          </c:extLst>
        </c:ser>
        <c:ser>
          <c:idx val="4"/>
          <c:order val="4"/>
          <c:tx>
            <c:strRef>
              <c:f>Лист3!$D$6</c:f>
              <c:strCache>
                <c:ptCount val="1"/>
                <c:pt idx="0">
                  <c:v>Доклады на конф.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Лист3!$E$6:$F$6</c:f>
              <c:numCache>
                <c:formatCode>0.000</c:formatCode>
                <c:ptCount val="2"/>
                <c:pt idx="0">
                  <c:v>248.5</c:v>
                </c:pt>
                <c:pt idx="1">
                  <c:v>248.5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E7-4609-BDB8-F2A8655662C5}"/>
            </c:ext>
          </c:extLst>
        </c:ser>
        <c:ser>
          <c:idx val="5"/>
          <c:order val="5"/>
          <c:tx>
            <c:strRef>
              <c:f>Лист3!$D$7</c:f>
              <c:strCache>
                <c:ptCount val="1"/>
                <c:pt idx="0">
                  <c:v>Материалы конф.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Лист3!$E$7:$F$7</c:f>
              <c:numCache>
                <c:formatCode>0.000</c:formatCode>
                <c:ptCount val="2"/>
                <c:pt idx="0">
                  <c:v>117.99249639249635</c:v>
                </c:pt>
                <c:pt idx="1">
                  <c:v>117.99249639249635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EE7-4609-BDB8-F2A8655662C5}"/>
            </c:ext>
          </c:extLst>
        </c:ser>
        <c:ser>
          <c:idx val="6"/>
          <c:order val="6"/>
          <c:tx>
            <c:strRef>
              <c:f>Лист3!$D$8</c:f>
              <c:strCache>
                <c:ptCount val="1"/>
                <c:pt idx="0">
                  <c:v>Цитирование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Лист3!$E$8:$F$8</c:f>
              <c:numCache>
                <c:formatCode>0.000</c:formatCode>
                <c:ptCount val="2"/>
                <c:pt idx="0">
                  <c:v>544.98499999999945</c:v>
                </c:pt>
                <c:pt idx="1">
                  <c:v>544.98499999999945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E7-4609-BDB8-F2A8655662C5}"/>
            </c:ext>
          </c:extLst>
        </c:ser>
        <c:ser>
          <c:idx val="7"/>
          <c:order val="7"/>
          <c:tx>
            <c:strRef>
              <c:f>Лист3!$D$9</c:f>
              <c:strCache>
                <c:ptCount val="1"/>
                <c:pt idx="0">
                  <c:v>Компиляция (прочее)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Лист3!$E$1:$F$1</c:f>
              <c:strCache>
                <c:ptCount val="2"/>
                <c:pt idx="0">
                  <c:v>Текущие ПРНД</c:v>
                </c:pt>
                <c:pt idx="1">
                  <c:v>Предложение 1</c:v>
                </c:pt>
              </c:strCache>
            </c:strRef>
          </c:cat>
          <c:val>
            <c:numRef>
              <c:f>Лист3!$E$9:$F$9</c:f>
              <c:numCache>
                <c:formatCode>0.000</c:formatCode>
                <c:ptCount val="2"/>
                <c:pt idx="0">
                  <c:v>288.303</c:v>
                </c:pt>
                <c:pt idx="1">
                  <c:v>288.303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EE7-4609-BDB8-F2A865566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02344048"/>
        <c:axId val="1702344528"/>
      </c:barChart>
      <c:catAx>
        <c:axId val="170234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02344528"/>
        <c:crosses val="autoZero"/>
        <c:auto val="1"/>
        <c:lblAlgn val="ctr"/>
        <c:lblOffset val="100"/>
        <c:noMultiLvlLbl val="0"/>
      </c:catAx>
      <c:valAx>
        <c:axId val="1702344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b="1">
                    <a:solidFill>
                      <a:schemeClr val="tx1"/>
                    </a:solidFill>
                  </a:rPr>
                  <a:t>Доля</a:t>
                </a:r>
                <a:r>
                  <a:rPr lang="ru-RU" sz="1600" b="1" baseline="0">
                    <a:solidFill>
                      <a:schemeClr val="tx1"/>
                    </a:solidFill>
                  </a:rPr>
                  <a:t> общего пула баллов ПРНД, %</a:t>
                </a:r>
                <a:endParaRPr lang="ru-RU" sz="1600" b="1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0234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'Лист3 (2)'!$D$2</c:f>
              <c:strCache>
                <c:ptCount val="1"/>
                <c:pt idx="0">
                  <c:v>Статьи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70,9%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FA0-4D93-91A3-998E2D934F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81,7%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FA0-4D93-91A3-998E2D934F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(2)'!$E$2:$F$2</c:f>
              <c:numCache>
                <c:formatCode>General</c:formatCode>
                <c:ptCount val="2"/>
                <c:pt idx="0" formatCode="0.000">
                  <c:v>3630.8304758574745</c:v>
                </c:pt>
                <c:pt idx="1">
                  <c:v>6680.7280755777538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A0-4D93-91A3-998E2D934F26}"/>
            </c:ext>
          </c:extLst>
        </c:ser>
        <c:ser>
          <c:idx val="1"/>
          <c:order val="1"/>
          <c:tx>
            <c:strRef>
              <c:f>'Лист3 (2)'!$D$3</c:f>
              <c:strCache>
                <c:ptCount val="1"/>
                <c:pt idx="0">
                  <c:v>РИД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(2)'!$E$3:$F$3</c:f>
              <c:numCache>
                <c:formatCode>0.000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A0-4D93-91A3-998E2D934F26}"/>
            </c:ext>
          </c:extLst>
        </c:ser>
        <c:ser>
          <c:idx val="2"/>
          <c:order val="2"/>
          <c:tx>
            <c:strRef>
              <c:f>'Лист3 (2)'!$D$4</c:f>
              <c:strCache>
                <c:ptCount val="1"/>
                <c:pt idx="0">
                  <c:v>Пресс-релиз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(2)'!$E$4:$F$4</c:f>
              <c:numCache>
                <c:formatCode>0.000</c:formatCode>
                <c:ptCount val="2"/>
                <c:pt idx="0">
                  <c:v>105.1137400793651</c:v>
                </c:pt>
                <c:pt idx="1">
                  <c:v>105.1137400793651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A0-4D93-91A3-998E2D934F26}"/>
            </c:ext>
          </c:extLst>
        </c:ser>
        <c:ser>
          <c:idx val="3"/>
          <c:order val="3"/>
          <c:tx>
            <c:strRef>
              <c:f>'Лист3 (2)'!$D$5</c:f>
              <c:strCache>
                <c:ptCount val="1"/>
                <c:pt idx="0">
                  <c:v>Книги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(2)'!$E$5:$F$5</c:f>
              <c:numCache>
                <c:formatCode>0.000</c:formatCode>
                <c:ptCount val="2"/>
                <c:pt idx="0">
                  <c:v>136.80000000000001</c:v>
                </c:pt>
                <c:pt idx="1">
                  <c:v>136.80000000000001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A0-4D93-91A3-998E2D934F26}"/>
            </c:ext>
          </c:extLst>
        </c:ser>
        <c:ser>
          <c:idx val="4"/>
          <c:order val="4"/>
          <c:tx>
            <c:strRef>
              <c:f>'Лист3 (2)'!$D$6</c:f>
              <c:strCache>
                <c:ptCount val="1"/>
                <c:pt idx="0">
                  <c:v>Доклады на конф.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(2)'!$E$6:$F$6</c:f>
              <c:numCache>
                <c:formatCode>0.000</c:formatCode>
                <c:ptCount val="2"/>
                <c:pt idx="0">
                  <c:v>248.5</c:v>
                </c:pt>
                <c:pt idx="1">
                  <c:v>248.5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A0-4D93-91A3-998E2D934F26}"/>
            </c:ext>
          </c:extLst>
        </c:ser>
        <c:ser>
          <c:idx val="5"/>
          <c:order val="5"/>
          <c:tx>
            <c:strRef>
              <c:f>'Лист3 (2)'!$D$7</c:f>
              <c:strCache>
                <c:ptCount val="1"/>
                <c:pt idx="0">
                  <c:v>Материалы конф.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(2)'!$E$7:$F$7</c:f>
              <c:numCache>
                <c:formatCode>0.000</c:formatCode>
                <c:ptCount val="2"/>
                <c:pt idx="0">
                  <c:v>117.99249639249635</c:v>
                </c:pt>
                <c:pt idx="1">
                  <c:v>117.99249639249635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A0-4D93-91A3-998E2D934F26}"/>
            </c:ext>
          </c:extLst>
        </c:ser>
        <c:ser>
          <c:idx val="6"/>
          <c:order val="6"/>
          <c:tx>
            <c:strRef>
              <c:f>'Лист3 (2)'!$D$8</c:f>
              <c:strCache>
                <c:ptCount val="1"/>
                <c:pt idx="0">
                  <c:v>Цитирование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(2)'!$E$8:$F$8</c:f>
              <c:numCache>
                <c:formatCode>0.000</c:formatCode>
                <c:ptCount val="2"/>
                <c:pt idx="0">
                  <c:v>544.98499999999945</c:v>
                </c:pt>
                <c:pt idx="1">
                  <c:v>544.98499999999945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A0-4D93-91A3-998E2D934F26}"/>
            </c:ext>
          </c:extLst>
        </c:ser>
        <c:ser>
          <c:idx val="7"/>
          <c:order val="7"/>
          <c:tx>
            <c:strRef>
              <c:f>'Лист3 (2)'!$D$9</c:f>
              <c:strCache>
                <c:ptCount val="1"/>
                <c:pt idx="0">
                  <c:v>Компиляция (прочее)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'Лист3 (2)'!$E$1:$F$1</c:f>
              <c:strCache>
                <c:ptCount val="2"/>
                <c:pt idx="0">
                  <c:v>Текущие ПРНД</c:v>
                </c:pt>
                <c:pt idx="1">
                  <c:v>Предложение 2</c:v>
                </c:pt>
              </c:strCache>
            </c:strRef>
          </c:cat>
          <c:val>
            <c:numRef>
              <c:f>'Лист3 (2)'!$E$9:$F$9</c:f>
              <c:numCache>
                <c:formatCode>0.000</c:formatCode>
                <c:ptCount val="2"/>
                <c:pt idx="0">
                  <c:v>288.303</c:v>
                </c:pt>
                <c:pt idx="1">
                  <c:v>288.303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FA0-4D93-91A3-998E2D934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02344048"/>
        <c:axId val="1702344528"/>
      </c:barChart>
      <c:catAx>
        <c:axId val="1702344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02344528"/>
        <c:crosses val="autoZero"/>
        <c:auto val="1"/>
        <c:lblAlgn val="ctr"/>
        <c:lblOffset val="100"/>
        <c:noMultiLvlLbl val="0"/>
      </c:catAx>
      <c:valAx>
        <c:axId val="1702344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b="1">
                    <a:solidFill>
                      <a:schemeClr val="tx1"/>
                    </a:solidFill>
                  </a:rPr>
                  <a:t>Доля</a:t>
                </a:r>
                <a:r>
                  <a:rPr lang="ru-RU" sz="1600" b="1" baseline="0">
                    <a:solidFill>
                      <a:schemeClr val="tx1"/>
                    </a:solidFill>
                  </a:rPr>
                  <a:t> общего пула баллов ПРНД, %</a:t>
                </a:r>
                <a:endParaRPr lang="ru-RU" sz="1600" b="1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02344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6"/>
          <c:order val="0"/>
          <c:tx>
            <c:strRef>
              <c:f>'Лист4 (3)'!$A$23</c:f>
              <c:strCache>
                <c:ptCount val="1"/>
                <c:pt idx="0">
                  <c:v>el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(3)'!$B$23:$C$23</c:f>
              <c:numCache>
                <c:formatCode>General</c:formatCode>
                <c:ptCount val="2"/>
                <c:pt idx="0">
                  <c:v>15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61-48D9-9178-2966576DB0A2}"/>
            </c:ext>
          </c:extLst>
        </c:ser>
        <c:ser>
          <c:idx val="5"/>
          <c:order val="1"/>
          <c:tx>
            <c:strRef>
              <c:f>'Лист4 (3)'!$A$22</c:f>
              <c:strCache>
                <c:ptCount val="1"/>
                <c:pt idx="0">
                  <c:v>RSCI, ESCI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408324C-99D6-41B4-9D11-313921F29F69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</a:t>
                    </a:r>
                  </a:p>
                  <a:p>
                    <a:fld id="{6C004437-AED2-43B7-A174-BC46777E2213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348-4D47-ADF3-3736391618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771F5A6-9F0F-449C-810B-E08E34312A77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</a:t>
                    </a:r>
                  </a:p>
                  <a:p>
                    <a:fld id="{DCA0948B-D98C-49FC-8040-4442CC6F93B9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348-4D47-ADF3-37363916184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(3)'!$B$22:$C$22</c:f>
              <c:numCache>
                <c:formatCode>General</c:formatCode>
                <c:ptCount val="2"/>
                <c:pt idx="0">
                  <c:v>20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61-48D9-9178-2966576DB0A2}"/>
            </c:ext>
          </c:extLst>
        </c:ser>
        <c:ser>
          <c:idx val="4"/>
          <c:order val="2"/>
          <c:tx>
            <c:strRef>
              <c:f>'Лист4 (3)'!$A$21</c:f>
              <c:strCache>
                <c:ptCount val="1"/>
                <c:pt idx="0">
                  <c:v>Q4 (иное)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A589593-004E-4789-AC5D-49FFF3B26AFE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70A36E8B-7153-4D43-A2F3-F2378A351180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348-4D47-ADF3-3736391618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2F4BFB9-4045-45A9-B10E-3C7F152FB7E8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6167AE52-1E4C-4C62-9D48-222B5E80C33E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348-4D47-ADF3-37363916184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(3)'!$B$21:$C$21</c:f>
              <c:numCache>
                <c:formatCode>General</c:formatCode>
                <c:ptCount val="2"/>
                <c:pt idx="0">
                  <c:v>28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61-48D9-9178-2966576DB0A2}"/>
            </c:ext>
          </c:extLst>
        </c:ser>
        <c:ser>
          <c:idx val="3"/>
          <c:order val="3"/>
          <c:tx>
            <c:strRef>
              <c:f>'Лист4 (3)'!$A$20</c:f>
              <c:strCache>
                <c:ptCount val="1"/>
                <c:pt idx="0">
                  <c:v>Q4 (ГХ+ЖАХ)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7DA6B996-96A0-4B92-83B0-2750388F0826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28DA96E9-E946-4119-AB65-A18478F048D7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348-4D47-ADF3-3736391618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B60611E-5E67-44D2-B39A-F60192821DFC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4B4F8FF6-F87F-407D-8FF7-1ED5AE69EDF4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348-4D47-ADF3-37363916184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(3)'!$B$20:$C$20</c:f>
              <c:numCache>
                <c:formatCode>General</c:formatCode>
                <c:ptCount val="2"/>
                <c:pt idx="0">
                  <c:v>18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61-48D9-9178-2966576DB0A2}"/>
            </c:ext>
          </c:extLst>
        </c:ser>
        <c:ser>
          <c:idx val="2"/>
          <c:order val="4"/>
          <c:tx>
            <c:strRef>
              <c:f>'Лист4 (3)'!$A$19</c:f>
              <c:strCache>
                <c:ptCount val="1"/>
                <c:pt idx="0">
                  <c:v>Q3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(3)'!$B$19:$C$19</c:f>
              <c:numCache>
                <c:formatCode>General</c:formatCode>
                <c:ptCount val="2"/>
                <c:pt idx="0">
                  <c:v>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61-48D9-9178-2966576DB0A2}"/>
            </c:ext>
          </c:extLst>
        </c:ser>
        <c:ser>
          <c:idx val="1"/>
          <c:order val="5"/>
          <c:tx>
            <c:strRef>
              <c:f>'Лист4 (3)'!$A$18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(3)'!$B$18:$C$18</c:f>
              <c:numCache>
                <c:formatCode>General</c:formatCode>
                <c:ptCount val="2"/>
                <c:pt idx="0">
                  <c:v>5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61-48D9-9178-2966576DB0A2}"/>
            </c:ext>
          </c:extLst>
        </c:ser>
        <c:ser>
          <c:idx val="0"/>
          <c:order val="6"/>
          <c:tx>
            <c:strRef>
              <c:f>'Лист4 (3)'!$A$17</c:f>
              <c:strCache>
                <c:ptCount val="1"/>
                <c:pt idx="0">
                  <c:v>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(3)'!$B$17:$C$17</c:f>
              <c:numCache>
                <c:formatCode>General</c:formatCode>
                <c:ptCount val="2"/>
                <c:pt idx="0">
                  <c:v>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61-48D9-9178-2966576DB0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9047120"/>
        <c:axId val="259064400"/>
      </c:barChart>
      <c:catAx>
        <c:axId val="25904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64400"/>
        <c:crosses val="autoZero"/>
        <c:auto val="1"/>
        <c:lblAlgn val="ctr"/>
        <c:lblOffset val="100"/>
        <c:noMultiLvlLbl val="0"/>
      </c:catAx>
      <c:valAx>
        <c:axId val="259064400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/>
                    </a:solidFill>
                  </a:rPr>
                  <a:t>Число статей,</a:t>
                </a:r>
                <a:r>
                  <a:rPr lang="ru-RU" sz="1400" b="1" baseline="0" dirty="0">
                    <a:solidFill>
                      <a:schemeClr val="tx1"/>
                    </a:solidFill>
                  </a:rPr>
                  <a:t> ед.</a:t>
                </a:r>
                <a:endParaRPr lang="ru-RU" sz="1400" b="1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4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6"/>
          <c:order val="0"/>
          <c:tx>
            <c:strRef>
              <c:f>'Лист4 (2)'!$A$23</c:f>
              <c:strCache>
                <c:ptCount val="1"/>
                <c:pt idx="0">
                  <c:v>el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(2)'!$B$23:$C$23</c:f>
              <c:numCache>
                <c:formatCode>General</c:formatCode>
                <c:ptCount val="2"/>
                <c:pt idx="0">
                  <c:v>11.650000000000002</c:v>
                </c:pt>
                <c:pt idx="1">
                  <c:v>5.1999999999999993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3-427B-B9EF-B365CA08211A}"/>
            </c:ext>
          </c:extLst>
        </c:ser>
        <c:ser>
          <c:idx val="5"/>
          <c:order val="1"/>
          <c:tx>
            <c:strRef>
              <c:f>'Лист4 (2)'!$A$22</c:f>
              <c:strCache>
                <c:ptCount val="1"/>
                <c:pt idx="0">
                  <c:v>RSCI, ESCI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A41EADC-66EA-4906-8DF8-BBA7DB6FD382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</a:t>
                    </a:r>
                  </a:p>
                  <a:p>
                    <a:fld id="{B3A7FF2E-A436-4256-9DBC-D9692C7C23F7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AA-4468-9CFE-74BD8448A61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B2E4C3A-8C30-477A-92CB-0DA3092346FA}" type="SERIESNAME">
                      <a:rPr lang="en-US" smtClean="0"/>
                      <a:pPr/>
                      <a:t>[ИМЯ РЯДА]</a:t>
                    </a:fld>
                    <a:r>
                      <a:rPr lang="en-US" dirty="0"/>
                      <a:t>;</a:t>
                    </a:r>
                  </a:p>
                  <a:p>
                    <a:r>
                      <a:rPr lang="en-US" baseline="0" dirty="0"/>
                      <a:t> </a:t>
                    </a:r>
                    <a:fld id="{8DED4413-19FA-4EA1-AB75-EF9B9CE33945}" type="VALUE">
                      <a:rPr lang="en-US" baseline="0"/>
                      <a:pPr/>
                      <a:t>[ЗНАЧЕНИЕ]</a:t>
                    </a:fld>
                    <a:endParaRPr lang="en-US" baseline="0" dirty="0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FAA-4468-9CFE-74BD8448A616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(2)'!$B$22:$C$22</c:f>
              <c:numCache>
                <c:formatCode>General</c:formatCode>
                <c:ptCount val="2"/>
                <c:pt idx="0">
                  <c:v>16.72179487179487</c:v>
                </c:pt>
                <c:pt idx="1">
                  <c:v>5.2869047619047613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C3-427B-B9EF-B365CA08211A}"/>
            </c:ext>
          </c:extLst>
        </c:ser>
        <c:ser>
          <c:idx val="4"/>
          <c:order val="2"/>
          <c:tx>
            <c:strRef>
              <c:f>'Лист4 (2)'!$A$21</c:f>
              <c:strCache>
                <c:ptCount val="1"/>
                <c:pt idx="0">
                  <c:v>Q4 (иное)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A51D05D-DDDE-425B-9F62-2812045A4BD5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5D6FE793-FB3F-4E67-A360-D60FDA6194A8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FAA-4468-9CFE-74BD8448A61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158B47B-8E9B-4840-AE92-F776505BF460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6A62F414-326E-4930-BD77-112AED71633D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FAA-4468-9CFE-74BD8448A616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(2)'!$B$21:$C$21</c:f>
              <c:numCache>
                <c:formatCode>General</c:formatCode>
                <c:ptCount val="2"/>
                <c:pt idx="0">
                  <c:v>22.683333333333334</c:v>
                </c:pt>
                <c:pt idx="1">
                  <c:v>15.093373293373293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C3-427B-B9EF-B365CA08211A}"/>
            </c:ext>
          </c:extLst>
        </c:ser>
        <c:ser>
          <c:idx val="3"/>
          <c:order val="3"/>
          <c:tx>
            <c:strRef>
              <c:f>'Лист4 (2)'!$A$20</c:f>
              <c:strCache>
                <c:ptCount val="1"/>
                <c:pt idx="0">
                  <c:v>Q4 (ГХ+ЖАХ)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8853F26-C9A0-4766-A580-243856B39BD4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B9DD5B3C-1276-40C7-A86D-E2F27323FBA9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FAA-4468-9CFE-74BD8448A61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D955E78-33AB-439E-95D5-1B82B2A734B2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F555331A-5721-4768-9644-226B5B93B59C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EC3-427B-B9EF-B365CA08211A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(2)'!$B$20:$C$20</c:f>
              <c:numCache>
                <c:formatCode>General</c:formatCode>
                <c:ptCount val="2"/>
                <c:pt idx="0">
                  <c:v>13.158333333333335</c:v>
                </c:pt>
                <c:pt idx="1">
                  <c:v>7.4547619047619058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C3-427B-B9EF-B365CA08211A}"/>
            </c:ext>
          </c:extLst>
        </c:ser>
        <c:ser>
          <c:idx val="2"/>
          <c:order val="4"/>
          <c:tx>
            <c:strRef>
              <c:f>'Лист4 (2)'!$A$19</c:f>
              <c:strCache>
                <c:ptCount val="1"/>
                <c:pt idx="0">
                  <c:v>Q3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(2)'!$B$19:$C$19</c:f>
              <c:numCache>
                <c:formatCode>General</c:formatCode>
                <c:ptCount val="2"/>
                <c:pt idx="0">
                  <c:v>4.083333333333333</c:v>
                </c:pt>
                <c:pt idx="1">
                  <c:v>3.068347338935574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C3-427B-B9EF-B365CA08211A}"/>
            </c:ext>
          </c:extLst>
        </c:ser>
        <c:ser>
          <c:idx val="1"/>
          <c:order val="5"/>
          <c:tx>
            <c:strRef>
              <c:f>'Лист4 (2)'!$A$18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(2)'!$B$18:$C$18</c:f>
              <c:numCache>
                <c:formatCode>General</c:formatCode>
                <c:ptCount val="2"/>
                <c:pt idx="0">
                  <c:v>3.7916666666666665</c:v>
                </c:pt>
                <c:pt idx="1">
                  <c:v>11.032399267399267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C3-427B-B9EF-B365CA08211A}"/>
            </c:ext>
          </c:extLst>
        </c:ser>
        <c:ser>
          <c:idx val="0"/>
          <c:order val="6"/>
          <c:tx>
            <c:strRef>
              <c:f>'Лист4 (2)'!$A$17</c:f>
              <c:strCache>
                <c:ptCount val="1"/>
                <c:pt idx="0">
                  <c:v>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(2)'!$B$17:$C$17</c:f>
              <c:numCache>
                <c:formatCode>General</c:formatCode>
                <c:ptCount val="2"/>
                <c:pt idx="0">
                  <c:v>4.6916666666666664</c:v>
                </c:pt>
                <c:pt idx="1">
                  <c:v>3.1047369297369301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C3-427B-B9EF-B365CA0821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9047120"/>
        <c:axId val="259064400"/>
      </c:barChart>
      <c:catAx>
        <c:axId val="25904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64400"/>
        <c:crosses val="autoZero"/>
        <c:auto val="1"/>
        <c:lblAlgn val="ctr"/>
        <c:lblOffset val="100"/>
        <c:noMultiLvlLbl val="0"/>
      </c:catAx>
      <c:valAx>
        <c:axId val="259064400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/>
                    </a:solidFill>
                  </a:rPr>
                  <a:t>Сумма</a:t>
                </a:r>
                <a:r>
                  <a:rPr lang="ru-RU" sz="1400" b="1" baseline="0" dirty="0">
                    <a:solidFill>
                      <a:schemeClr val="tx1"/>
                    </a:solidFill>
                  </a:rPr>
                  <a:t> долей авторов из ГЕОХИ</a:t>
                </a:r>
                <a:endParaRPr lang="ru-RU" sz="1400" b="1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4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6"/>
          <c:order val="0"/>
          <c:tx>
            <c:strRef>
              <c:f>'Лист4 (3)'!$A$23</c:f>
              <c:strCache>
                <c:ptCount val="1"/>
                <c:pt idx="0">
                  <c:v>el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(3)'!$B$23:$C$23</c:f>
              <c:numCache>
                <c:formatCode>General</c:formatCode>
                <c:ptCount val="2"/>
                <c:pt idx="0">
                  <c:v>15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61-48D9-9178-2966576DB0A2}"/>
            </c:ext>
          </c:extLst>
        </c:ser>
        <c:ser>
          <c:idx val="5"/>
          <c:order val="1"/>
          <c:tx>
            <c:strRef>
              <c:f>'Лист4 (3)'!$A$22</c:f>
              <c:strCache>
                <c:ptCount val="1"/>
                <c:pt idx="0">
                  <c:v>RSCI, ESCI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1451853-97A1-49BC-8BE8-A336EC9FC1F3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 </a:t>
                    </a:r>
                  </a:p>
                  <a:p>
                    <a:fld id="{70A69319-075D-4995-8D63-0DD873EBAB3B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B9C-4574-BEF5-C307D4CF76A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9FA29F6-71DC-4C60-8F8C-EA21A9E3CE64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</a:t>
                    </a:r>
                  </a:p>
                  <a:p>
                    <a:fld id="{4202C29D-AE9B-4D73-9A35-D142A801228C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B9C-4574-BEF5-C307D4CF76A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(3)'!$B$22:$C$22</c:f>
              <c:numCache>
                <c:formatCode>General</c:formatCode>
                <c:ptCount val="2"/>
                <c:pt idx="0">
                  <c:v>20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61-48D9-9178-2966576DB0A2}"/>
            </c:ext>
          </c:extLst>
        </c:ser>
        <c:ser>
          <c:idx val="4"/>
          <c:order val="2"/>
          <c:tx>
            <c:strRef>
              <c:f>'Лист4 (3)'!$A$21</c:f>
              <c:strCache>
                <c:ptCount val="1"/>
                <c:pt idx="0">
                  <c:v>Q4 (иное)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0DCF3AD-C9CE-4E1E-A4E9-9590C0C864B1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F1AB9439-6325-40F4-B494-8A667C2813B4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B9C-4574-BEF5-C307D4CF76A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E739A3E-450A-4DD7-8EB9-C57653CC8785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7360C158-7F4D-440F-ABF0-6E9AF7F58B81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B9C-4574-BEF5-C307D4CF76A2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(3)'!$B$21:$C$21</c:f>
              <c:numCache>
                <c:formatCode>General</c:formatCode>
                <c:ptCount val="2"/>
                <c:pt idx="0">
                  <c:v>28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61-48D9-9178-2966576DB0A2}"/>
            </c:ext>
          </c:extLst>
        </c:ser>
        <c:ser>
          <c:idx val="3"/>
          <c:order val="3"/>
          <c:tx>
            <c:strRef>
              <c:f>'Лист4 (3)'!$A$20</c:f>
              <c:strCache>
                <c:ptCount val="1"/>
                <c:pt idx="0">
                  <c:v>Q4 (ГХ+ЖАХ)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6B5E47A-C91C-4C5B-B804-8613DF59D09A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 </a:t>
                    </a:r>
                  </a:p>
                  <a:p>
                    <a:fld id="{D35161A3-FECF-4F33-81ED-58D4F23B7DB2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ABF-456C-A3BD-B0275636AE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E472EC1-9F8A-40F9-92B8-385E9DB6F5F0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r>
                      <a:rPr lang="ru-RU" baseline="0"/>
                      <a:t> </a:t>
                    </a:r>
                    <a:fld id="{F6973208-CD48-4C13-83CC-0A754CA2BBD5}" type="VALUE">
                      <a:rPr lang="en-US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ABF-456C-A3BD-B0275636AEC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(3)'!$B$20:$C$20</c:f>
              <c:numCache>
                <c:formatCode>General</c:formatCode>
                <c:ptCount val="2"/>
                <c:pt idx="0">
                  <c:v>18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61-48D9-9178-2966576DB0A2}"/>
            </c:ext>
          </c:extLst>
        </c:ser>
        <c:ser>
          <c:idx val="2"/>
          <c:order val="4"/>
          <c:tx>
            <c:strRef>
              <c:f>'Лист4 (3)'!$A$19</c:f>
              <c:strCache>
                <c:ptCount val="1"/>
                <c:pt idx="0">
                  <c:v>Q3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(3)'!$B$19:$C$19</c:f>
              <c:numCache>
                <c:formatCode>General</c:formatCode>
                <c:ptCount val="2"/>
                <c:pt idx="0">
                  <c:v>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61-48D9-9178-2966576DB0A2}"/>
            </c:ext>
          </c:extLst>
        </c:ser>
        <c:ser>
          <c:idx val="1"/>
          <c:order val="5"/>
          <c:tx>
            <c:strRef>
              <c:f>'Лист4 (3)'!$A$18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(3)'!$B$18:$C$18</c:f>
              <c:numCache>
                <c:formatCode>General</c:formatCode>
                <c:ptCount val="2"/>
                <c:pt idx="0">
                  <c:v>5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61-48D9-9178-2966576DB0A2}"/>
            </c:ext>
          </c:extLst>
        </c:ser>
        <c:ser>
          <c:idx val="0"/>
          <c:order val="6"/>
          <c:tx>
            <c:strRef>
              <c:f>'Лист4 (3)'!$A$17</c:f>
              <c:strCache>
                <c:ptCount val="1"/>
                <c:pt idx="0">
                  <c:v>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(3)'!$B$16:$C$16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(3)'!$B$17:$C$17</c:f>
              <c:numCache>
                <c:formatCode>General</c:formatCode>
                <c:ptCount val="2"/>
                <c:pt idx="0">
                  <c:v>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61-48D9-9178-2966576DB0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9047120"/>
        <c:axId val="259064400"/>
      </c:barChart>
      <c:catAx>
        <c:axId val="25904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64400"/>
        <c:crosses val="autoZero"/>
        <c:auto val="1"/>
        <c:lblAlgn val="ctr"/>
        <c:lblOffset val="100"/>
        <c:noMultiLvlLbl val="0"/>
      </c:catAx>
      <c:valAx>
        <c:axId val="25906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/>
                    </a:solidFill>
                  </a:rPr>
                  <a:t>Число статей,</a:t>
                </a:r>
                <a:r>
                  <a:rPr lang="ru-RU" sz="1400" b="1" baseline="0" dirty="0">
                    <a:solidFill>
                      <a:schemeClr val="tx1"/>
                    </a:solidFill>
                  </a:rPr>
                  <a:t> %</a:t>
                </a:r>
                <a:endParaRPr lang="ru-RU" sz="1400" b="1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4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6"/>
          <c:order val="0"/>
          <c:tx>
            <c:strRef>
              <c:f>'Лист4 (2)'!$A$23</c:f>
              <c:strCache>
                <c:ptCount val="1"/>
                <c:pt idx="0">
                  <c:v>el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(2)'!$B$23:$C$23</c:f>
              <c:numCache>
                <c:formatCode>General</c:formatCode>
                <c:ptCount val="2"/>
                <c:pt idx="0">
                  <c:v>11.650000000000002</c:v>
                </c:pt>
                <c:pt idx="1">
                  <c:v>5.1999999999999993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3-427B-B9EF-B365CA08211A}"/>
            </c:ext>
          </c:extLst>
        </c:ser>
        <c:ser>
          <c:idx val="5"/>
          <c:order val="1"/>
          <c:tx>
            <c:strRef>
              <c:f>'Лист4 (2)'!$A$22</c:f>
              <c:strCache>
                <c:ptCount val="1"/>
                <c:pt idx="0">
                  <c:v>RSCI, ESCI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B7D0880-F614-4299-A271-9B3E4F445992}" type="SERIESNAME">
                      <a:rPr lang="en-US"/>
                      <a:pPr/>
                      <a:t>[ИМЯ РЯДА]</a:t>
                    </a:fld>
                    <a:r>
                      <a:rPr lang="en-US" baseline="0"/>
                      <a:t>;</a:t>
                    </a:r>
                  </a:p>
                  <a:p>
                    <a:fld id="{1840FCB9-6260-4338-878C-96AD39CDF274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A7A-4A77-8653-BC763179D2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4766EAD-F0CD-461E-8AFC-D028DED9C6B8}" type="SERIESNAME">
                      <a:rPr lang="en-US" smtClean="0"/>
                      <a:pPr/>
                      <a:t>[ИМЯ РЯДА]</a:t>
                    </a:fld>
                    <a:r>
                      <a:rPr lang="en-US" dirty="0"/>
                      <a:t>;</a:t>
                    </a:r>
                  </a:p>
                  <a:p>
                    <a:r>
                      <a:rPr lang="en-US" baseline="0" dirty="0"/>
                      <a:t> </a:t>
                    </a:r>
                    <a:fld id="{EF92B626-602D-4E47-855A-53127EA2AC05}" type="VALUE">
                      <a:rPr lang="en-US" baseline="0"/>
                      <a:pPr/>
                      <a:t>[ЗНАЧЕНИЕ]</a:t>
                    </a:fld>
                    <a:endParaRPr lang="en-US" baseline="0" dirty="0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A7A-4A77-8653-BC763179D26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(2)'!$B$22:$C$22</c:f>
              <c:numCache>
                <c:formatCode>General</c:formatCode>
                <c:ptCount val="2"/>
                <c:pt idx="0">
                  <c:v>16.72179487179487</c:v>
                </c:pt>
                <c:pt idx="1">
                  <c:v>5.2869047619047613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C3-427B-B9EF-B365CA08211A}"/>
            </c:ext>
          </c:extLst>
        </c:ser>
        <c:ser>
          <c:idx val="4"/>
          <c:order val="2"/>
          <c:tx>
            <c:strRef>
              <c:f>'Лист4 (2)'!$A$21</c:f>
              <c:strCache>
                <c:ptCount val="1"/>
                <c:pt idx="0">
                  <c:v>Q4 (иное)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574064F-3AB2-433A-B279-6D9AF235B3A7}" type="SERIESNAME">
                      <a:rPr lang="en-US" sz="1400"/>
                      <a:pPr>
                        <a:defRPr sz="1400" b="1">
                          <a:solidFill>
                            <a:schemeClr val="bg1"/>
                          </a:solidFill>
                        </a:defRPr>
                      </a:pPr>
                      <a:t>[ИМЯ РЯДА]</a:t>
                    </a:fld>
                    <a:r>
                      <a:rPr lang="ru-RU" sz="1400" baseline="0"/>
                      <a:t>;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fld id="{25EA6638-904D-4CF3-8FEC-1C857723F1B5}" type="VALUE">
                      <a:rPr lang="en-US" sz="1400" baseline="0" smtClean="0"/>
                      <a:pPr>
                        <a:defRPr sz="1400" b="1">
                          <a:solidFill>
                            <a:schemeClr val="bg1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A7A-4A77-8653-BC763179D2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2826DF4-EC0D-4EA4-AC4F-4FBF88CD4E26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08BD7FBD-40D5-40BD-9FBD-5B26D1ADCC36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A7A-4A77-8653-BC763179D26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(2)'!$B$21:$C$21</c:f>
              <c:numCache>
                <c:formatCode>General</c:formatCode>
                <c:ptCount val="2"/>
                <c:pt idx="0">
                  <c:v>22.683333333333334</c:v>
                </c:pt>
                <c:pt idx="1">
                  <c:v>15.093373293373293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C3-427B-B9EF-B365CA08211A}"/>
            </c:ext>
          </c:extLst>
        </c:ser>
        <c:ser>
          <c:idx val="3"/>
          <c:order val="3"/>
          <c:tx>
            <c:strRef>
              <c:f>'Лист4 (2)'!$A$20</c:f>
              <c:strCache>
                <c:ptCount val="1"/>
                <c:pt idx="0">
                  <c:v>Q4 (ГХ+ЖАХ)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D5A277B-D820-48D4-ACE6-FD5596AB9FB0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fld id="{A77581C8-6513-4F73-BD46-884FAFB9418E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A7A-4A77-8653-BC763179D2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7803273-B46D-4AC6-82A5-E63A76FD3EAE}" type="SERIESNAME">
                      <a:rPr lang="en-US"/>
                      <a:pPr/>
                      <a:t>[ИМЯ РЯДА]</a:t>
                    </a:fld>
                    <a:r>
                      <a:rPr lang="ru-RU" baseline="0"/>
                      <a:t>;</a:t>
                    </a:r>
                  </a:p>
                  <a:p>
                    <a:r>
                      <a:rPr lang="ru-RU" baseline="0"/>
                      <a:t> </a:t>
                    </a:r>
                    <a:fld id="{EE086CDD-B7B7-4824-A699-7BC66094A48C}" type="VALUE">
                      <a:rPr lang="en-US" baseline="0"/>
                      <a:pPr/>
                      <a:t>[ЗНАЧЕНИЕ]</a:t>
                    </a:fld>
                    <a:endParaRPr lang="ru-RU" baseline="0"/>
                  </a:p>
                </c:rich>
              </c:tx>
              <c:dLblPos val="ct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BEF-4A76-9EE9-EB4D9CA813A5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(2)'!$B$20:$C$20</c:f>
              <c:numCache>
                <c:formatCode>General</c:formatCode>
                <c:ptCount val="2"/>
                <c:pt idx="0">
                  <c:v>13.158333333333335</c:v>
                </c:pt>
                <c:pt idx="1">
                  <c:v>7.4547619047619058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C3-427B-B9EF-B365CA08211A}"/>
            </c:ext>
          </c:extLst>
        </c:ser>
        <c:ser>
          <c:idx val="2"/>
          <c:order val="4"/>
          <c:tx>
            <c:strRef>
              <c:f>'Лист4 (2)'!$A$19</c:f>
              <c:strCache>
                <c:ptCount val="1"/>
                <c:pt idx="0">
                  <c:v>Q3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(2)'!$B$19:$C$19</c:f>
              <c:numCache>
                <c:formatCode>General</c:formatCode>
                <c:ptCount val="2"/>
                <c:pt idx="0">
                  <c:v>4.083333333333333</c:v>
                </c:pt>
                <c:pt idx="1">
                  <c:v>3.068347338935574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C3-427B-B9EF-B365CA08211A}"/>
            </c:ext>
          </c:extLst>
        </c:ser>
        <c:ser>
          <c:idx val="1"/>
          <c:order val="5"/>
          <c:tx>
            <c:strRef>
              <c:f>'Лист4 (2)'!$A$18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(2)'!$B$18:$C$18</c:f>
              <c:numCache>
                <c:formatCode>General</c:formatCode>
                <c:ptCount val="2"/>
                <c:pt idx="0">
                  <c:v>3.7916666666666665</c:v>
                </c:pt>
                <c:pt idx="1">
                  <c:v>11.032399267399267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C3-427B-B9EF-B365CA08211A}"/>
            </c:ext>
          </c:extLst>
        </c:ser>
        <c:ser>
          <c:idx val="0"/>
          <c:order val="6"/>
          <c:tx>
            <c:strRef>
              <c:f>'Лист4 (2)'!$A$17</c:f>
              <c:strCache>
                <c:ptCount val="1"/>
                <c:pt idx="0">
                  <c:v>Q1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'Лист4 (2)'!$B$16:$C$16</c:f>
              <c:strCache>
                <c:ptCount val="2"/>
                <c:pt idx="0">
                  <c:v>Исключительно за счет ГЗ</c:v>
                </c:pt>
                <c:pt idx="1">
                  <c:v>Остальные публикации</c:v>
                </c:pt>
              </c:strCache>
            </c:strRef>
          </c:cat>
          <c:val>
            <c:numRef>
              <c:f>'Лист4 (2)'!$B$17:$C$17</c:f>
              <c:numCache>
                <c:formatCode>General</c:formatCode>
                <c:ptCount val="2"/>
                <c:pt idx="0">
                  <c:v>4.6916666666666664</c:v>
                </c:pt>
                <c:pt idx="1">
                  <c:v>3.1047369297369301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C3-427B-B9EF-B365CA0821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9047120"/>
        <c:axId val="259064400"/>
      </c:barChart>
      <c:catAx>
        <c:axId val="25904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64400"/>
        <c:crosses val="autoZero"/>
        <c:auto val="1"/>
        <c:lblAlgn val="ctr"/>
        <c:lblOffset val="100"/>
        <c:noMultiLvlLbl val="0"/>
      </c:catAx>
      <c:valAx>
        <c:axId val="259064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/>
                    </a:solidFill>
                  </a:rPr>
                  <a:t>Сумма</a:t>
                </a:r>
                <a:r>
                  <a:rPr lang="ru-RU" sz="1400" b="1" baseline="0" dirty="0">
                    <a:solidFill>
                      <a:schemeClr val="tx1"/>
                    </a:solidFill>
                  </a:rPr>
                  <a:t> долей авторов из ГЕОХИ, %</a:t>
                </a:r>
                <a:endParaRPr lang="ru-RU" sz="1400" b="1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5904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22T18:15:22.8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6982D-1B2A-4063-97D3-7E7715A89570}" type="datetimeFigureOut">
              <a:rPr lang="ru-RU" smtClean="0"/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BDBDD-473A-4CD4-AF6F-2ABF8E6CA7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17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1ED75-DBE3-4CFB-A05B-56BAA6B06CBE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97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3E39-EAAA-4716-95B3-652C94CDC896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36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FACA-15DE-4A2A-9D05-C8D8B8AB2A84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2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CC1D3-B23D-4930-8435-13EB61CD469D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DB36-D687-4238-B4E0-D6ECECA05A0E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82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FB551-F861-4E38-BE80-82566909B29C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83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C7F6-19C1-471D-8AD1-FC0AD94D8279}" type="datetime1">
              <a:rPr lang="ru-RU" smtClean="0"/>
              <a:t>24.04.2025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32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73E0-CA1E-42FD-A600-2D9A6E955F6B}" type="datetime1">
              <a:rPr lang="ru-RU" smtClean="0"/>
              <a:t>24.04.2025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28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6ACB-694D-418C-8BC5-EF879B4D8F2A}" type="datetime1">
              <a:rPr lang="ru-RU" smtClean="0"/>
              <a:t>24.04.2025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90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DA4C-3E09-4B64-B9C4-9C88BB63DF47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2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9AD5-4011-4A94-BE55-FAD92DD2DAD5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5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188EE-1DE5-4CAC-8688-7C1676038B94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AC081-6870-40D3-A1D0-C32B5C69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50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intranet.geokhi.ru/Lists/JournalIFQYear" TargetMode="External"/><Relationship Id="rId4" Type="http://schemas.openxmlformats.org/officeDocument/2006/relationships/hyperlink" Target="http://intranet.geokhi.ru/Lists/PublicationsSince2019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intranet.geokhi.ru/Lists/JournalIFQYear" TargetMode="External"/><Relationship Id="rId4" Type="http://schemas.openxmlformats.org/officeDocument/2006/relationships/hyperlink" Target="http://intranet.geokhi.ru/Lists/PublicationsSince201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laws.ru/acts/Pismo-Minobrnauki-Rossii-ot-13.01.2025-N-MN-13_9/" TargetMode="External"/><Relationship Id="rId2" Type="http://schemas.openxmlformats.org/officeDocument/2006/relationships/hyperlink" Target="https://www.minobrnauki.gov.ru/upload/Metodika_novaya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3310A7-40D3-A177-7EF6-06546FE9A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600" dirty="0"/>
              <a:t>Предложения по разработке и внесении изменений в положение о ПРНД в связи с заменой международных </a:t>
            </a:r>
            <a:r>
              <a:rPr lang="ru-RU" sz="3600" dirty="0" err="1"/>
              <a:t>наукометрических</a:t>
            </a:r>
            <a:r>
              <a:rPr lang="ru-RU" sz="3600" dirty="0"/>
              <a:t> показателей (Web of Science и </a:t>
            </a:r>
            <a:r>
              <a:rPr lang="ru-RU" sz="3600" dirty="0" err="1"/>
              <a:t>Scopus</a:t>
            </a:r>
            <a:r>
              <a:rPr lang="ru-RU" sz="3600" dirty="0"/>
              <a:t>) на национальные показатели (Белый список)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6FA33C-C18D-9B80-B603-63046A66E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4823" y="4952245"/>
            <a:ext cx="9144000" cy="1285559"/>
          </a:xfrm>
        </p:spPr>
        <p:txBody>
          <a:bodyPr/>
          <a:lstStyle/>
          <a:p>
            <a:r>
              <a:rPr lang="ru-RU" dirty="0"/>
              <a:t>В.С. Баранчуков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09A360A6-98B7-B1F0-3128-7932B2BBD8C1}"/>
              </a:ext>
            </a:extLst>
          </p:cNvPr>
          <p:cNvSpPr txBox="1">
            <a:spLocks/>
          </p:cNvSpPr>
          <p:nvPr/>
        </p:nvSpPr>
        <p:spPr>
          <a:xfrm>
            <a:off x="1324823" y="270094"/>
            <a:ext cx="9144000" cy="12855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ГЕОХИ РАН</a:t>
            </a:r>
          </a:p>
          <a:p>
            <a:r>
              <a:rPr lang="ru-RU" dirty="0"/>
              <a:t>Комиссия по ПРНД</a:t>
            </a:r>
          </a:p>
          <a:p>
            <a:r>
              <a:rPr lang="ru-RU" dirty="0"/>
              <a:t>28 апреля 2025 года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26A671C-F4E7-2498-DEB8-0A7F5B2D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6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FDE02-EB97-B190-76F7-9EB29E745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Текущее соотношение КБПР и ПРНД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9A9FFD9E-62F5-974E-0863-6283DAF388A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33363551"/>
              </p:ext>
            </p:extLst>
          </p:nvPr>
        </p:nvGraphicFramePr>
        <p:xfrm>
          <a:off x="838200" y="1825625"/>
          <a:ext cx="5181600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477">
                  <a:extLst>
                    <a:ext uri="{9D8B030D-6E8A-4147-A177-3AD203B41FA5}">
                      <a16:colId xmlns:a16="http://schemas.microsoft.com/office/drawing/2014/main" val="2253992620"/>
                    </a:ext>
                  </a:extLst>
                </a:gridCol>
                <a:gridCol w="1389185">
                  <a:extLst>
                    <a:ext uri="{9D8B030D-6E8A-4147-A177-3AD203B41FA5}">
                      <a16:colId xmlns:a16="http://schemas.microsoft.com/office/drawing/2014/main" val="1244036337"/>
                    </a:ext>
                  </a:extLst>
                </a:gridCol>
                <a:gridCol w="1060938">
                  <a:extLst>
                    <a:ext uri="{9D8B030D-6E8A-4147-A177-3AD203B41FA5}">
                      <a16:colId xmlns:a16="http://schemas.microsoft.com/office/drawing/2014/main" val="688745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Уровень журнала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  <a:br>
                        <a:rPr lang="ru-RU" dirty="0"/>
                      </a:br>
                      <a:r>
                        <a:rPr lang="ru-RU" dirty="0"/>
                        <a:t>КБПР-2020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 ПРНД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183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194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87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3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 «Геохимия», «Журнал аналитической химии» (ГХ+ЖАХ)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37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 иное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995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RSCI, ESCI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109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ru-RU" dirty="0"/>
                        <a:t>, ВАК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72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ru-RU" dirty="0"/>
                        <a:t>, иное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0,75**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90447"/>
                  </a:ext>
                </a:extLst>
              </a:tr>
            </a:tbl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8FFA2E0-D5D6-F93D-14B7-5B811E55310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156126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58E0F71-AB6C-3C68-616E-600379E5F89A}"/>
              </a:ext>
            </a:extLst>
          </p:cNvPr>
          <p:cNvSpPr txBox="1"/>
          <p:nvPr/>
        </p:nvSpPr>
        <p:spPr>
          <a:xfrm>
            <a:off x="107814" y="6110922"/>
            <a:ext cx="7065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* - повышение балла ПРНД относительно КБПР-2020, п. </a:t>
            </a:r>
            <a:r>
              <a:rPr lang="en-US" dirty="0"/>
              <a:t>3.1.1.iii </a:t>
            </a:r>
            <a:r>
              <a:rPr lang="ru-RU" dirty="0"/>
              <a:t>ПРНД</a:t>
            </a:r>
          </a:p>
          <a:p>
            <a:r>
              <a:rPr lang="ru-RU" dirty="0"/>
              <a:t>** - повышение балла ПРНД относительно КБПР-2020, п. 3.1.1.</a:t>
            </a:r>
            <a:r>
              <a:rPr lang="en-US" dirty="0"/>
              <a:t>x </a:t>
            </a:r>
            <a:r>
              <a:rPr lang="ru-RU" dirty="0"/>
              <a:t>ПРНД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D82B0AE-1CCF-92E6-B331-BD8DF6322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123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30D03-5698-2059-9045-24985CA9A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dirty="0"/>
              <a:t>Предложение 1 – сохранение текущей структуры,</a:t>
            </a:r>
            <a:br>
              <a:rPr lang="ru-RU" sz="3600" dirty="0"/>
            </a:br>
            <a:r>
              <a:rPr lang="ru-RU" sz="3600" dirty="0"/>
              <a:t>с дифференцированием журналов УБС2-УБС4</a:t>
            </a:r>
          </a:p>
        </p:txBody>
      </p:sp>
      <p:graphicFrame>
        <p:nvGraphicFramePr>
          <p:cNvPr id="6" name="Объект 6">
            <a:extLst>
              <a:ext uri="{FF2B5EF4-FFF2-40B4-BE49-F238E27FC236}">
                <a16:creationId xmlns:a16="http://schemas.microsoft.com/office/drawing/2014/main" id="{6AADB0F0-2CEF-4B4E-D8D8-E16FDA2D3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993894"/>
              </p:ext>
            </p:extLst>
          </p:nvPr>
        </p:nvGraphicFramePr>
        <p:xfrm>
          <a:off x="838200" y="1164231"/>
          <a:ext cx="10515603" cy="493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25399262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24403633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874511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79890077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41645811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23938861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97871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Уровень журнала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  <a:br>
                        <a:rPr lang="ru-RU" dirty="0"/>
                      </a:br>
                      <a:r>
                        <a:rPr lang="ru-RU" dirty="0"/>
                        <a:t>КБПР-2020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 ПРНД</a:t>
                      </a:r>
                    </a:p>
                    <a:p>
                      <a:pPr algn="ctr"/>
                      <a:r>
                        <a:rPr lang="ru-RU" dirty="0"/>
                        <a:t>(текущий)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Уровень журнала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Квартиль </a:t>
                      </a:r>
                      <a:r>
                        <a:rPr lang="en-US" dirty="0"/>
                        <a:t>WoS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</a:p>
                    <a:p>
                      <a:pPr algn="ctr"/>
                      <a:r>
                        <a:rPr lang="ru-RU" dirty="0"/>
                        <a:t>КБПР-2025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Балл ПРНД</a:t>
                      </a:r>
                    </a:p>
                    <a:p>
                      <a:pPr algn="ctr"/>
                      <a:r>
                        <a:rPr lang="en-US" sz="1600" dirty="0"/>
                        <a:t>(</a:t>
                      </a:r>
                      <a:r>
                        <a:rPr lang="ru-RU" sz="1600" dirty="0"/>
                        <a:t>предложение 1)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2183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Белый список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Q1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4194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Q2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25**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887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Q3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973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ГХ+ЖАХ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20*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ГХ+ЖАХ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137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 иное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Q4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15**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599500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RSCI, ESCI</a:t>
                      </a:r>
                      <a:endParaRPr lang="ru-RU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7,5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УБС1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15**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61093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УБС2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10**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29303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УБС3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7,5**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50839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УБС4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C00000"/>
                          </a:solidFill>
                        </a:rPr>
                        <a:t>5**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8755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(ВАК)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0,75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ВАК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0,12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0,75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72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(иное)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0,75*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иные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0,75*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49044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EA041AB-95B7-949E-0BD0-48D11309B478}"/>
              </a:ext>
            </a:extLst>
          </p:cNvPr>
          <p:cNvSpPr txBox="1"/>
          <p:nvPr/>
        </p:nvSpPr>
        <p:spPr>
          <a:xfrm>
            <a:off x="713853" y="6199299"/>
            <a:ext cx="10764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* - повышение балла ПРНД относительно КБПР-2025, ** - понижение балла ПРНД относительно КБПР-2025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12531EF-48FC-5041-821E-F87AE533A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889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A953E3-4AC8-6E32-3BA3-FB711E72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Прогноз: изменение структуры пула баллов ПРНД (по данным 2024 года)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40029B8-2266-7660-3AD4-DB3C7A0EB1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7603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2447D0B-392C-BADF-DA6F-951311517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1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3EFFB-6F2A-17C4-062C-10500B4F5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A8A3AF-934C-50AC-0469-1AC29DB47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821"/>
            <a:ext cx="10515600" cy="1325563"/>
          </a:xfrm>
        </p:spPr>
        <p:txBody>
          <a:bodyPr/>
          <a:lstStyle/>
          <a:p>
            <a:r>
              <a:rPr lang="ru-RU" dirty="0"/>
              <a:t>Предложение 2 – с повышением баллов для журналов УБС1</a:t>
            </a:r>
          </a:p>
        </p:txBody>
      </p:sp>
      <p:graphicFrame>
        <p:nvGraphicFramePr>
          <p:cNvPr id="6" name="Объект 6">
            <a:extLst>
              <a:ext uri="{FF2B5EF4-FFF2-40B4-BE49-F238E27FC236}">
                <a16:creationId xmlns:a16="http://schemas.microsoft.com/office/drawing/2014/main" id="{B9EFB41F-ECA6-D406-BDB2-414243F455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424044"/>
              </p:ext>
            </p:extLst>
          </p:nvPr>
        </p:nvGraphicFramePr>
        <p:xfrm>
          <a:off x="838197" y="1517384"/>
          <a:ext cx="10515603" cy="456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25399262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24403633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874511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3626637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41645811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23938861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97871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Уровень журнала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  <a:br>
                        <a:rPr lang="ru-RU" dirty="0"/>
                      </a:br>
                      <a:r>
                        <a:rPr lang="ru-RU" dirty="0"/>
                        <a:t>КБПР-2020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 ПРНД</a:t>
                      </a:r>
                    </a:p>
                    <a:p>
                      <a:pPr algn="ctr"/>
                      <a:r>
                        <a:rPr lang="ru-RU" dirty="0"/>
                        <a:t>(текущий)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Уровень журнала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Квартиль </a:t>
                      </a:r>
                      <a:r>
                        <a:rPr lang="en-US" dirty="0"/>
                        <a:t>WoS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Балл</a:t>
                      </a:r>
                    </a:p>
                    <a:p>
                      <a:pPr algn="ctr"/>
                      <a:r>
                        <a:rPr lang="ru-RU" dirty="0"/>
                        <a:t>КБПР-2025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Балл ПРНД</a:t>
                      </a:r>
                    </a:p>
                    <a:p>
                      <a:pPr algn="ctr"/>
                      <a:r>
                        <a:rPr lang="en-US" sz="1600" dirty="0"/>
                        <a:t>(</a:t>
                      </a:r>
                      <a:r>
                        <a:rPr lang="ru-RU" sz="1600" dirty="0"/>
                        <a:t>предложение 3)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2183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/>
                        <a:t>УБС1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Q1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30+20=</a:t>
                      </a:r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50</a:t>
                      </a:r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4194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Q2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30+10=40*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887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Q3</a:t>
                      </a:r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30+5=35*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973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ГХ+ЖАХ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20*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ГХ+ЖАХ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30+5=35*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1374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  <a:r>
                        <a:rPr lang="ru-RU" dirty="0"/>
                        <a:t>, иное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остальные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599500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RSCI, ESCI</a:t>
                      </a:r>
                      <a:endParaRPr lang="ru-RU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7,5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УБС2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29303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УБС3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50839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УБС4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8755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(ВАК)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0,75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ВАК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0,12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0,75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572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eL</a:t>
                      </a:r>
                      <a:r>
                        <a:rPr lang="en-US" dirty="0"/>
                        <a:t> </a:t>
                      </a:r>
                      <a:r>
                        <a:rPr lang="ru-RU" dirty="0"/>
                        <a:t>(иное)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0,75**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иные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B050"/>
                          </a:solidFill>
                        </a:rPr>
                        <a:t>0,75*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49044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5E9CC48-8F3B-380A-E00F-3DBA2D2C08F9}"/>
              </a:ext>
            </a:extLst>
          </p:cNvPr>
          <p:cNvSpPr txBox="1"/>
          <p:nvPr/>
        </p:nvSpPr>
        <p:spPr>
          <a:xfrm>
            <a:off x="3299588" y="6171307"/>
            <a:ext cx="5375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* - повышение балла ПРНД относительно КБПР-2025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654523A-77A0-D982-E1DB-FF9D5723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56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F398801-CF8F-283E-268B-E56514A1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Прогноз: изменение структуры пула баллов ПРНД (по данным 2024 года)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0DA49F5-81FC-1224-C2C2-A4916955C3B4}"/>
              </a:ext>
            </a:extLst>
          </p:cNvPr>
          <p:cNvSpPr txBox="1">
            <a:spLocks/>
          </p:cNvSpPr>
          <p:nvPr/>
        </p:nvSpPr>
        <p:spPr>
          <a:xfrm>
            <a:off x="739422" y="-537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2B3722DA-DF9F-4A2A-A67E-48B34CA1D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6058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EB4AF7-E3B0-4FFD-CA66-75977EC89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30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426C-A842-2E58-273C-BF7969D4D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Структура статей по источникам финансирования (п.13.1.7 ПРНД)</a:t>
            </a:r>
            <a:r>
              <a:rPr lang="en-US" dirty="0"/>
              <a:t>, 2024 </a:t>
            </a:r>
            <a:r>
              <a:rPr lang="ru-RU" dirty="0"/>
              <a:t>год</a:t>
            </a:r>
          </a:p>
        </p:txBody>
      </p:sp>
      <p:graphicFrame>
        <p:nvGraphicFramePr>
          <p:cNvPr id="14" name="Объект 9">
            <a:extLst>
              <a:ext uri="{FF2B5EF4-FFF2-40B4-BE49-F238E27FC236}">
                <a16:creationId xmlns:a16="http://schemas.microsoft.com/office/drawing/2014/main" id="{71780C24-57A9-4442-8D62-FA8F22298AB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61471680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F6DE4FA7-23B4-BC45-2724-010EC362C10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2593345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F0D1614-3AC9-F2BD-F897-3C2317A31636}"/>
              </a:ext>
            </a:extLst>
          </p:cNvPr>
          <p:cNvSpPr txBox="1"/>
          <p:nvPr/>
        </p:nvSpPr>
        <p:spPr>
          <a:xfrm>
            <a:off x="0" y="6344404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по данным таблиц: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http://intranet.geokhi.ru/Lists/PublicationsSince2019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>
                <a:hlinkClick r:id="rId5"/>
              </a:rPr>
              <a:t>http://intranet.geokhi.ru/Lists/JournalIFQYear</a:t>
            </a:r>
            <a:r>
              <a:rPr lang="ru-RU" dirty="0"/>
              <a:t> 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AF0B295-A090-6C86-DF1A-B03589FD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73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8E2FD-01FD-4928-A0C5-CC5A7BEA7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A635FE-3974-0F8A-1B7B-5D01C545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Структура статей по источникам финансирования (п.13.1.7 ПРНД)</a:t>
            </a:r>
            <a:r>
              <a:rPr lang="en-US" dirty="0"/>
              <a:t>, 2024 </a:t>
            </a:r>
            <a:r>
              <a:rPr lang="ru-RU" dirty="0"/>
              <a:t>год</a:t>
            </a:r>
          </a:p>
        </p:txBody>
      </p:sp>
      <p:graphicFrame>
        <p:nvGraphicFramePr>
          <p:cNvPr id="14" name="Объект 9">
            <a:extLst>
              <a:ext uri="{FF2B5EF4-FFF2-40B4-BE49-F238E27FC236}">
                <a16:creationId xmlns:a16="http://schemas.microsoft.com/office/drawing/2014/main" id="{9A0C1D84-77B8-7890-9C09-65B5CB95A2F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5957653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C37D8268-F2A0-7B4E-4E44-537D56924EB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50755547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F9F35DA-5732-5258-D073-DFEAADE2CF56}"/>
              </a:ext>
            </a:extLst>
          </p:cNvPr>
          <p:cNvSpPr txBox="1"/>
          <p:nvPr/>
        </p:nvSpPr>
        <p:spPr>
          <a:xfrm>
            <a:off x="0" y="6344404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по данным таблиц: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http://intranet.geokhi.ru/Lists/PublicationsSince2019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>
                <a:hlinkClick r:id="rId5"/>
              </a:rPr>
              <a:t>http://intranet.geokhi.ru/Lists/JournalIFQYear</a:t>
            </a:r>
            <a:r>
              <a:rPr lang="ru-RU" dirty="0"/>
              <a:t> 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AE5615-ABC9-2603-7FA7-CE7B7CF1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68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36342-09ED-B415-7B3F-CA03FF340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0" dirty="0">
                <a:solidFill>
                  <a:srgbClr val="222222"/>
                </a:solidFill>
                <a:effectLst/>
              </a:rPr>
              <a:t>Письмо Минобрнауки от 13.01.25 №МН-13/9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8DD071-2621-9AE6-96C6-F3EEADA26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0" i="0" dirty="0">
                <a:solidFill>
                  <a:srgbClr val="222222"/>
                </a:solidFill>
                <a:effectLst/>
              </a:rPr>
              <a:t>Работа по замене международных </a:t>
            </a:r>
            <a:r>
              <a:rPr lang="ru-RU" b="0" i="0" dirty="0" err="1">
                <a:solidFill>
                  <a:srgbClr val="222222"/>
                </a:solidFill>
                <a:effectLst/>
              </a:rPr>
              <a:t>наукометрических</a:t>
            </a:r>
            <a:r>
              <a:rPr lang="ru-RU" b="0" i="0" dirty="0">
                <a:solidFill>
                  <a:srgbClr val="222222"/>
                </a:solidFill>
                <a:effectLst/>
              </a:rPr>
              <a:t> показателей будет продолжена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&lt;…&gt;.</a:t>
            </a:r>
          </a:p>
          <a:p>
            <a:r>
              <a:rPr lang="ru-RU" b="0" i="0" dirty="0">
                <a:solidFill>
                  <a:srgbClr val="222222"/>
                </a:solidFill>
                <a:effectLst/>
              </a:rPr>
              <a:t>Предусматривается замена международных </a:t>
            </a:r>
            <a:r>
              <a:rPr lang="ru-RU" b="0" i="0" dirty="0" err="1">
                <a:solidFill>
                  <a:srgbClr val="222222"/>
                </a:solidFill>
                <a:effectLst/>
              </a:rPr>
              <a:t>наукометрических</a:t>
            </a:r>
            <a:r>
              <a:rPr lang="ru-RU" b="0" i="0" dirty="0">
                <a:solidFill>
                  <a:srgbClr val="222222"/>
                </a:solidFill>
                <a:effectLst/>
              </a:rPr>
              <a:t> показателей (Web of Science и </a:t>
            </a:r>
            <a:r>
              <a:rPr lang="ru-RU" b="0" i="0" dirty="0" err="1">
                <a:solidFill>
                  <a:srgbClr val="222222"/>
                </a:solidFill>
                <a:effectLst/>
              </a:rPr>
              <a:t>Scopus</a:t>
            </a:r>
            <a:r>
              <a:rPr lang="ru-RU" b="0" i="0" dirty="0">
                <a:solidFill>
                  <a:srgbClr val="222222"/>
                </a:solidFill>
                <a:effectLst/>
              </a:rPr>
              <a:t>) на национальные показатели (</a:t>
            </a:r>
            <a:r>
              <a:rPr lang="ru-RU" b="1" i="0" u="sng" dirty="0">
                <a:solidFill>
                  <a:srgbClr val="222222"/>
                </a:solidFill>
                <a:effectLst/>
              </a:rPr>
              <a:t>Белый список</a:t>
            </a:r>
            <a:r>
              <a:rPr lang="ru-RU" b="0" i="0" dirty="0">
                <a:solidFill>
                  <a:srgbClr val="222222"/>
                </a:solidFill>
                <a:effectLst/>
              </a:rPr>
              <a:t>) в </a:t>
            </a:r>
            <a:r>
              <a:rPr lang="en-US" b="0" i="0" dirty="0">
                <a:solidFill>
                  <a:srgbClr val="222222"/>
                </a:solidFill>
                <a:effectLst/>
              </a:rPr>
              <a:t>&lt;…&gt; </a:t>
            </a:r>
            <a:r>
              <a:rPr lang="ru-RU" b="0" i="0" dirty="0">
                <a:solidFill>
                  <a:srgbClr val="222222"/>
                </a:solidFill>
                <a:effectLst/>
              </a:rPr>
              <a:t>актах Правительства Российской Федерации.</a:t>
            </a:r>
          </a:p>
          <a:p>
            <a:r>
              <a:rPr lang="ru-RU" b="1" i="0" dirty="0">
                <a:solidFill>
                  <a:srgbClr val="222222"/>
                </a:solidFill>
                <a:effectLst/>
              </a:rPr>
              <a:t>Департамент </a:t>
            </a:r>
            <a:r>
              <a:rPr lang="en-US" b="1" i="0" dirty="0">
                <a:solidFill>
                  <a:srgbClr val="222222"/>
                </a:solidFill>
                <a:effectLst/>
              </a:rPr>
              <a:t>[</a:t>
            </a:r>
            <a:r>
              <a:rPr lang="ru-RU" b="1" i="0" dirty="0">
                <a:solidFill>
                  <a:srgbClr val="222222"/>
                </a:solidFill>
                <a:effectLst/>
              </a:rPr>
              <a:t>государственной политики в сфере научно-технологического развития</a:t>
            </a:r>
            <a:r>
              <a:rPr lang="en-US" b="1" i="0" dirty="0">
                <a:solidFill>
                  <a:srgbClr val="222222"/>
                </a:solidFill>
                <a:effectLst/>
              </a:rPr>
              <a:t>] </a:t>
            </a:r>
            <a:r>
              <a:rPr lang="ru-RU" b="1" i="0" dirty="0">
                <a:solidFill>
                  <a:srgbClr val="222222"/>
                </a:solidFill>
                <a:effectLst/>
              </a:rPr>
              <a:t>просит руководствоваться указанными положениями при разработке и </a:t>
            </a:r>
            <a:r>
              <a:rPr lang="ru-RU" b="1" i="0" u="sng" dirty="0">
                <a:solidFill>
                  <a:srgbClr val="222222"/>
                </a:solidFill>
                <a:effectLst/>
              </a:rPr>
              <a:t>внесении изменений</a:t>
            </a:r>
            <a:r>
              <a:rPr lang="ru-RU" b="1" i="0" dirty="0">
                <a:solidFill>
                  <a:srgbClr val="222222"/>
                </a:solidFill>
                <a:effectLst/>
              </a:rPr>
              <a:t> в </a:t>
            </a:r>
            <a:r>
              <a:rPr lang="ru-RU" b="1" i="0" u="sng" dirty="0">
                <a:solidFill>
                  <a:srgbClr val="222222"/>
                </a:solidFill>
                <a:effectLst/>
              </a:rPr>
              <a:t>локальные акты</a:t>
            </a:r>
            <a:r>
              <a:rPr lang="ru-RU" b="1" i="0" dirty="0">
                <a:solidFill>
                  <a:srgbClr val="222222"/>
                </a:solidFill>
                <a:effectLst/>
              </a:rPr>
              <a:t> образовательных и научных организаций.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AA5D44-1096-914F-4AE9-78927D272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651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83860-67D0-B248-7DBC-49CBE058D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11"/>
            <a:ext cx="10515600" cy="1325563"/>
          </a:xfrm>
        </p:spPr>
        <p:txBody>
          <a:bodyPr/>
          <a:lstStyle/>
          <a:p>
            <a:r>
              <a:rPr lang="ru-RU" dirty="0"/>
              <a:t>КБПР. Методики расчёта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Рукописный ввод 8">
                <a:extLst>
                  <a:ext uri="{FF2B5EF4-FFF2-40B4-BE49-F238E27FC236}">
                    <a16:creationId xmlns:a16="http://schemas.microsoft.com/office/drawing/2014/main" id="{3C6942DF-37CD-0171-BD6F-625120F556D5}"/>
                  </a:ext>
                </a:extLst>
              </p14:cNvPr>
              <p14:cNvContentPartPr/>
              <p14:nvPr/>
            </p14:nvContentPartPr>
            <p14:xfrm>
              <a:off x="2164795" y="2276857"/>
              <a:ext cx="360" cy="360"/>
            </p14:xfrm>
          </p:contentPart>
        </mc:Choice>
        <mc:Fallback>
          <p:pic>
            <p:nvPicPr>
              <p:cNvPr id="9" name="Рукописный ввод 8">
                <a:extLst>
                  <a:ext uri="{FF2B5EF4-FFF2-40B4-BE49-F238E27FC236}">
                    <a16:creationId xmlns:a16="http://schemas.microsoft.com/office/drawing/2014/main" id="{3C6942DF-37CD-0171-BD6F-625120F556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55795" y="2267857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3" name="Объект 12">
            <a:extLst>
              <a:ext uri="{FF2B5EF4-FFF2-40B4-BE49-F238E27FC236}">
                <a16:creationId xmlns:a16="http://schemas.microsoft.com/office/drawing/2014/main" id="{CB003EFB-F384-99B3-1567-54DA96DB47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475544" y="1374028"/>
            <a:ext cx="7240912" cy="5209381"/>
          </a:xfr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D7F690-16D8-64F8-D707-4627E0B72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536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4C8E4-72FF-9776-C019-A87C5CCC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493"/>
            <a:ext cx="10515600" cy="1325563"/>
          </a:xfrm>
        </p:spPr>
        <p:txBody>
          <a:bodyPr/>
          <a:lstStyle/>
          <a:p>
            <a:r>
              <a:rPr lang="ru-RU" dirty="0"/>
              <a:t>Коэффициент уровня статьи/журнала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9ACFAE9-099E-4E51-8D32-58DBEEBFD3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91389"/>
              </p:ext>
            </p:extLst>
          </p:nvPr>
        </p:nvGraphicFramePr>
        <p:xfrm>
          <a:off x="838200" y="1194904"/>
          <a:ext cx="10515600" cy="1762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4098546197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49497596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460659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36953933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01983937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83969277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95228460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739278871"/>
                    </a:ext>
                  </a:extLst>
                </a:gridCol>
              </a:tblGrid>
              <a:tr h="440741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Год методики</a:t>
                      </a:r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Балл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332926"/>
                  </a:ext>
                </a:extLst>
              </a:tr>
              <a:tr h="44074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0,12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97584"/>
                  </a:ext>
                </a:extLst>
              </a:tr>
              <a:tr h="440741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2020</a:t>
                      </a:r>
                      <a:r>
                        <a:rPr lang="en-US" sz="2200" b="1" dirty="0"/>
                        <a:t> [1]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Q1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Q2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Q3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Q4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Q, S, R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V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475951"/>
                  </a:ext>
                </a:extLst>
              </a:tr>
              <a:tr h="440741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2025</a:t>
                      </a:r>
                      <a:r>
                        <a:rPr lang="en-US" sz="2200" b="1" dirty="0"/>
                        <a:t> [2]</a:t>
                      </a:r>
                      <a:endParaRPr lang="ru-RU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БС1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БС2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БС3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БС4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ВАК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/>
                        <a:t>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6089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B759434-6E69-28B1-0384-48BB2AFC5BA9}"/>
              </a:ext>
            </a:extLst>
          </p:cNvPr>
          <p:cNvSpPr txBox="1"/>
          <p:nvPr/>
        </p:nvSpPr>
        <p:spPr>
          <a:xfrm>
            <a:off x="838200" y="3063912"/>
            <a:ext cx="1124975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/>
              <a:t>Q1, Q2, Q3 Q4 </a:t>
            </a:r>
            <a:r>
              <a:rPr lang="ru-RU" sz="2000" dirty="0"/>
              <a:t>— публикации в изданиях, индексируемых Web of Science Core Collection</a:t>
            </a:r>
            <a:br>
              <a:rPr lang="ru-RU" sz="2000" dirty="0"/>
            </a:br>
            <a:r>
              <a:rPr lang="ru-RU" sz="2000" dirty="0"/>
              <a:t>(макс. квартиль в случае, если журналу присвоен квартиль по нескольким направлениям);</a:t>
            </a:r>
          </a:p>
          <a:p>
            <a:r>
              <a:rPr lang="ru-RU" sz="2000" b="1" dirty="0"/>
              <a:t>Q</a:t>
            </a:r>
            <a:r>
              <a:rPr lang="ru-RU" sz="2000" dirty="0"/>
              <a:t> — публикации в изданиях без квартиля, но входящие в W</a:t>
            </a:r>
            <a:r>
              <a:rPr lang="en-US" sz="2000" dirty="0" err="1"/>
              <a:t>oS</a:t>
            </a:r>
            <a:r>
              <a:rPr lang="en-US" sz="2000" dirty="0"/>
              <a:t> CC</a:t>
            </a:r>
            <a:r>
              <a:rPr lang="ru-RU" sz="2000" dirty="0"/>
              <a:t>;</a:t>
            </a:r>
          </a:p>
          <a:p>
            <a:r>
              <a:rPr lang="ru-RU" sz="2000" b="1" dirty="0"/>
              <a:t>S</a:t>
            </a:r>
            <a:r>
              <a:rPr lang="ru-RU" sz="2000" dirty="0"/>
              <a:t> — публикации в изданиях, индексируемых в </a:t>
            </a:r>
            <a:r>
              <a:rPr lang="ru-RU" sz="2000" dirty="0" err="1"/>
              <a:t>Scopus</a:t>
            </a:r>
            <a:r>
              <a:rPr lang="ru-RU" sz="2000" dirty="0"/>
              <a:t> и не индексируемых в </a:t>
            </a:r>
            <a:r>
              <a:rPr lang="en-US" sz="2000" dirty="0"/>
              <a:t>WoS</a:t>
            </a:r>
            <a:r>
              <a:rPr lang="ru-RU" sz="2000" dirty="0"/>
              <a:t>;</a:t>
            </a:r>
          </a:p>
          <a:p>
            <a:r>
              <a:rPr lang="ru-RU" sz="2000" b="1" dirty="0"/>
              <a:t>R</a:t>
            </a:r>
            <a:r>
              <a:rPr lang="ru-RU" sz="2000" dirty="0"/>
              <a:t> — публикации в журналах из RSCI </a:t>
            </a:r>
            <a:r>
              <a:rPr lang="en-US" sz="2000" dirty="0"/>
              <a:t>WoS</a:t>
            </a:r>
            <a:r>
              <a:rPr lang="ru-RU" sz="2000" dirty="0"/>
              <a:t>, не индексируемых в </a:t>
            </a:r>
            <a:r>
              <a:rPr lang="en-US" sz="2000" dirty="0"/>
              <a:t>WoS CC</a:t>
            </a:r>
            <a:r>
              <a:rPr lang="ru-RU" sz="2000" dirty="0"/>
              <a:t> и </a:t>
            </a:r>
            <a:r>
              <a:rPr lang="ru-RU" sz="2000" dirty="0" err="1"/>
              <a:t>Scopus</a:t>
            </a:r>
            <a:r>
              <a:rPr lang="ru-RU" sz="2000" dirty="0"/>
              <a:t>;</a:t>
            </a:r>
          </a:p>
          <a:p>
            <a:r>
              <a:rPr lang="ru-RU" sz="2000" b="1" dirty="0"/>
              <a:t>БС1, БС2, БС3, БС4 </a:t>
            </a:r>
            <a:r>
              <a:rPr lang="ru-RU" sz="2000" dirty="0"/>
              <a:t>— публикации в изданиях из Белого списка с учетом присвоенного уровня;</a:t>
            </a:r>
          </a:p>
          <a:p>
            <a:r>
              <a:rPr lang="en-US" sz="2000" b="1" dirty="0"/>
              <a:t>V, </a:t>
            </a:r>
            <a:r>
              <a:rPr lang="ru-RU" sz="2000" b="1" dirty="0"/>
              <a:t>ВАК </a:t>
            </a:r>
            <a:r>
              <a:rPr lang="ru-RU" sz="2000" dirty="0"/>
              <a:t>— публикации в журналах списка ВАК, не входящих в вышеперечисленные пункты</a:t>
            </a:r>
            <a:r>
              <a:rPr lang="en-US" sz="2000" dirty="0"/>
              <a:t>;</a:t>
            </a:r>
            <a:endParaRPr lang="ru-RU" sz="2000" dirty="0"/>
          </a:p>
          <a:p>
            <a:r>
              <a:rPr lang="ru-RU" sz="2000" b="1" dirty="0"/>
              <a:t>В, К </a:t>
            </a:r>
            <a:r>
              <a:rPr lang="ru-RU" sz="2000" dirty="0"/>
              <a:t>— рецензируемые издания книжного формата, </a:t>
            </a:r>
            <a:r>
              <a:rPr lang="ru-RU" sz="2000" i="1" dirty="0"/>
              <a:t>рекомендованные к печати Ученым советом организации</a:t>
            </a:r>
            <a:r>
              <a:rPr lang="ru-RU" sz="2000" dirty="0"/>
              <a:t>, зарегистрированные в Российской книжной палате.</a:t>
            </a:r>
          </a:p>
          <a:p>
            <a:endParaRPr lang="en-US" sz="2000" dirty="0"/>
          </a:p>
          <a:p>
            <a:r>
              <a:rPr lang="en-US" sz="2000" dirty="0"/>
              <a:t>[1]</a:t>
            </a:r>
            <a:r>
              <a:rPr lang="ru-RU" sz="2000" dirty="0"/>
              <a:t>: </a:t>
            </a:r>
            <a:r>
              <a:rPr lang="en-US" sz="2000" dirty="0">
                <a:hlinkClick r:id="rId2"/>
              </a:rPr>
              <a:t>https://www.minobrnauki.gov.ru/upload/Metodika_novaya.pdf</a:t>
            </a:r>
            <a:endParaRPr lang="ru-RU" sz="2000" dirty="0"/>
          </a:p>
          <a:p>
            <a:r>
              <a:rPr lang="en-US" sz="2000" dirty="0"/>
              <a:t>[2]</a:t>
            </a:r>
            <a:r>
              <a:rPr lang="ru-RU" sz="2000" dirty="0"/>
              <a:t>: </a:t>
            </a:r>
            <a:r>
              <a:rPr lang="en-US" sz="2000" dirty="0">
                <a:hlinkClick r:id="rId3"/>
              </a:rPr>
              <a:t>https://rulaws.ru/acts/Pismo-Minobrnauki-Rossii-ot-13.01.2025-N-MN-13_9/</a:t>
            </a:r>
            <a:r>
              <a:rPr lang="ru-RU" sz="2000" dirty="0"/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93CC83C-A6D6-4F31-31C3-FE29EDB9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77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85E98-15A5-A80E-DBD3-D18190345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Методика ранжирования журналов</a:t>
            </a:r>
            <a:br>
              <a:rPr lang="ru-RU" dirty="0"/>
            </a:br>
            <a:r>
              <a:rPr lang="ru-RU" dirty="0"/>
              <a:t>в БС 2025 года: </a:t>
            </a:r>
            <a:r>
              <a:rPr lang="ru-RU" b="1" u="sng" dirty="0"/>
              <a:t>оценка 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6F5D17-6BFB-858C-B8E4-7B61771E0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36" y="1807518"/>
            <a:ext cx="10901127" cy="47743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Оценка А складывается из баллов, полученных за факты индексации:</a:t>
            </a:r>
          </a:p>
          <a:p>
            <a:r>
              <a:rPr lang="ru-RU" dirty="0"/>
              <a:t>входит в перечень RSCI (1 балл);</a:t>
            </a:r>
          </a:p>
          <a:p>
            <a:r>
              <a:rPr lang="ru-RU" dirty="0"/>
              <a:t>индексируется в </a:t>
            </a:r>
            <a:r>
              <a:rPr lang="ru-RU" dirty="0" err="1"/>
              <a:t>Scopus</a:t>
            </a:r>
            <a:r>
              <a:rPr lang="ru-RU" dirty="0"/>
              <a:t> и/или </a:t>
            </a:r>
            <a:r>
              <a:rPr lang="en-US" dirty="0"/>
              <a:t>WoS CC </a:t>
            </a:r>
            <a:r>
              <a:rPr lang="ru-RU" dirty="0"/>
              <a:t>(по 1 баллу за каждую индексацию)</a:t>
            </a:r>
            <a:r>
              <a:rPr lang="en-US" dirty="0"/>
              <a:t>;</a:t>
            </a:r>
          </a:p>
          <a:p>
            <a:r>
              <a:rPr lang="ru-RU" dirty="0"/>
              <a:t>индексируется в полном объеме в любой из баз данных </a:t>
            </a:r>
            <a:r>
              <a:rPr lang="ru-RU" i="1" dirty="0"/>
              <a:t>MEDLINE, DBLP, </a:t>
            </a:r>
            <a:r>
              <a:rPr lang="ru-RU" i="1" dirty="0" err="1"/>
              <a:t>MathSciNet</a:t>
            </a:r>
            <a:r>
              <a:rPr lang="ru-RU" i="1" dirty="0"/>
              <a:t>, </a:t>
            </a:r>
            <a:r>
              <a:rPr lang="ru-RU" i="1" dirty="0" err="1"/>
              <a:t>zbMath</a:t>
            </a:r>
            <a:r>
              <a:rPr lang="ru-RU" i="1" dirty="0"/>
              <a:t>, </a:t>
            </a:r>
            <a:r>
              <a:rPr lang="ru-RU" i="1" dirty="0" err="1"/>
              <a:t>EconLit</a:t>
            </a:r>
            <a:r>
              <a:rPr lang="ru-RU" i="1" dirty="0"/>
              <a:t>, </a:t>
            </a:r>
            <a:r>
              <a:rPr lang="ru-RU" i="1" dirty="0" err="1"/>
              <a:t>Biological</a:t>
            </a:r>
            <a:r>
              <a:rPr lang="ru-RU" i="1" dirty="0"/>
              <a:t> </a:t>
            </a:r>
            <a:r>
              <a:rPr lang="ru-RU" i="1" dirty="0" err="1"/>
              <a:t>Abstracts</a:t>
            </a:r>
            <a:r>
              <a:rPr lang="ru-RU" i="1" dirty="0"/>
              <a:t>, </a:t>
            </a:r>
            <a:r>
              <a:rPr lang="ru-RU" i="1" dirty="0" err="1"/>
              <a:t>Zoological</a:t>
            </a:r>
            <a:r>
              <a:rPr lang="ru-RU" i="1" dirty="0"/>
              <a:t> Records, </a:t>
            </a:r>
            <a:r>
              <a:rPr lang="ru-RU" i="1" dirty="0" err="1"/>
              <a:t>GeoRef</a:t>
            </a:r>
            <a:r>
              <a:rPr lang="ru-RU" i="1" dirty="0"/>
              <a:t>, CAS Core, INSPEC </a:t>
            </a:r>
            <a:r>
              <a:rPr lang="ru-RU" dirty="0"/>
              <a:t>(0 или 1 балл независимо от количества баз данных, в которых индексируется журнал);</a:t>
            </a:r>
          </a:p>
          <a:p>
            <a:r>
              <a:rPr lang="ru-RU" dirty="0"/>
              <a:t>индексируется в </a:t>
            </a:r>
            <a:r>
              <a:rPr lang="ru-RU" dirty="0" err="1"/>
              <a:t>CrossRef</a:t>
            </a:r>
            <a:r>
              <a:rPr lang="ru-RU" dirty="0"/>
              <a:t> и/или </a:t>
            </a:r>
            <a:r>
              <a:rPr lang="ru-RU" b="1" dirty="0" err="1"/>
              <a:t>OpenAlex</a:t>
            </a:r>
            <a:r>
              <a:rPr lang="ru-RU" dirty="0"/>
              <a:t> (0.5 балла);</a:t>
            </a:r>
          </a:p>
          <a:p>
            <a:r>
              <a:rPr lang="ru-RU" dirty="0"/>
              <a:t>журналу присвоена 1-ая категория ВАК (1 балл);</a:t>
            </a:r>
          </a:p>
          <a:p>
            <a:r>
              <a:rPr lang="ru-RU" dirty="0"/>
              <a:t>имеет высокое качество метаданных в </a:t>
            </a:r>
            <a:r>
              <a:rPr lang="ru-RU" dirty="0" err="1"/>
              <a:t>CrossRef</a:t>
            </a:r>
            <a:r>
              <a:rPr lang="ru-RU" dirty="0"/>
              <a:t> (0.5 балла)</a:t>
            </a:r>
            <a:r>
              <a:rPr lang="en-US" dirty="0"/>
              <a:t>;</a:t>
            </a:r>
          </a:p>
          <a:p>
            <a:r>
              <a:rPr lang="ru-RU" dirty="0"/>
              <a:t>веб-сайт журнала соответствует требованиям по оформлению метаданных (1 балл)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576E2D-2F8E-75C6-D0F8-D899960F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72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DCC8D-65D4-08A8-0159-DD3B72EBB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Методика ранжирования журналов</a:t>
            </a:r>
            <a:br>
              <a:rPr lang="ru-RU" dirty="0"/>
            </a:br>
            <a:r>
              <a:rPr lang="ru-RU" dirty="0"/>
              <a:t>в БС 2025 года: </a:t>
            </a:r>
            <a:r>
              <a:rPr lang="ru-RU" b="1" u="sng" dirty="0"/>
              <a:t>оценка Б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26A634-2978-22BE-FF2B-0D94BE3E9C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01512"/>
              </a:xfrm>
            </p:spPr>
            <p:txBody>
              <a:bodyPr>
                <a:normAutofit fontScale="70000" lnSpcReduction="20000"/>
              </a:bodyPr>
              <a:lstStyle/>
              <a:p>
                <a:pPr indent="450215" algn="just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ru-RU" sz="2600" dirty="0"/>
                  <a:t>Оценка Б складывается из баллов, рассчитываемых на основании метрик:</a:t>
                </a:r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700"/>
                  </a:spcAft>
                  <a:buFont typeface="Symbol" panose="05050102010706020507" pitchFamily="18" charset="2"/>
                  <a:buChar char=""/>
                </a:pPr>
                <a:r>
                  <a:rPr lang="ru-RU" sz="2600" b="1" dirty="0"/>
                  <a:t>М</a:t>
                </a:r>
                <a:r>
                  <a:rPr lang="en-US" sz="2600" b="1" dirty="0"/>
                  <a:t>1. Science Index </a:t>
                </a:r>
                <a:r>
                  <a:rPr lang="ru-RU" sz="2600" b="1" dirty="0"/>
                  <a:t>РИНЦ</a:t>
                </a:r>
                <a:r>
                  <a:rPr lang="en-US" sz="2600" b="1" dirty="0"/>
                  <a:t> (2023);</a:t>
                </a:r>
                <a:endParaRPr lang="ru-RU" sz="2600" b="1" dirty="0"/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700"/>
                  </a:spcAft>
                  <a:buFont typeface="Symbol" panose="05050102010706020507" pitchFamily="18" charset="2"/>
                  <a:buChar char=""/>
                </a:pPr>
                <a:r>
                  <a:rPr lang="ru-RU" sz="2600" b="1" dirty="0"/>
                  <a:t>М2. 2-хлетний импакт-фактор по ядру РИНЦ без </a:t>
                </a:r>
                <a:r>
                  <a:rPr lang="ru-RU" sz="2600" b="1" dirty="0" err="1"/>
                  <a:t>самоцитирования</a:t>
                </a:r>
                <a:r>
                  <a:rPr lang="ru-RU" sz="2600" b="1" dirty="0"/>
                  <a:t> (2023);</a:t>
                </a:r>
              </a:p>
              <a:p>
                <a:pPr marL="342900" lvl="0" indent="-342900" algn="just">
                  <a:lnSpc>
                    <a:spcPct val="115000"/>
                  </a:lnSpc>
                  <a:spcAft>
                    <a:spcPts val="700"/>
                  </a:spcAft>
                  <a:buFont typeface="Symbol" panose="05050102010706020507" pitchFamily="18" charset="2"/>
                  <a:buChar char=""/>
                </a:pPr>
                <a:r>
                  <a:rPr lang="ru-RU" sz="2600" b="1" dirty="0"/>
                  <a:t>М3. среднее значение индекса Хирша авторов статей (2023, РИНЦ).</a:t>
                </a:r>
              </a:p>
              <a:p>
                <a:pPr indent="450215" algn="just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ru-RU" sz="2600" dirty="0"/>
                  <a:t>Для каждой из метрик М, где </a:t>
                </a:r>
                <a14:m>
                  <m:oMath xmlns:m="http://schemas.openxmlformats.org/officeDocument/2006/math">
                    <m:r>
                      <a:rPr lang="ru-RU" sz="2600"/>
                      <m:t>М∈(М1, М2, М3)</m:t>
                    </m:r>
                  </m:oMath>
                </a14:m>
                <a:r>
                  <a:rPr lang="ru-RU" sz="2600" dirty="0"/>
                  <a:t> журналы </a:t>
                </a:r>
                <a:r>
                  <a:rPr lang="en-US" sz="2600" dirty="0"/>
                  <a:t>I</a:t>
                </a:r>
                <a:r>
                  <a:rPr lang="ru-RU" sz="2600" dirty="0"/>
                  <a:t> в рамках научного направления </a:t>
                </a:r>
                <a:r>
                  <a:rPr lang="en-US" sz="2600" dirty="0"/>
                  <a:t>J</a:t>
                </a:r>
                <a:r>
                  <a:rPr lang="ru-RU" sz="2600" dirty="0"/>
                  <a:t> определяли позицию в рейтинге по убыванию значения М и рассчитывали рейтинг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2600"/>
                        </m:ctrlPr>
                      </m:sSubSupPr>
                      <m:e>
                        <m:r>
                          <a:rPr lang="en-US" sz="2600"/>
                          <m:t>𝑃</m:t>
                        </m:r>
                      </m:e>
                      <m:sub>
                        <m:r>
                          <a:rPr lang="ru-RU" sz="2600"/>
                          <m:t>𝐼</m:t>
                        </m:r>
                      </m:sub>
                      <m:sup>
                        <m:r>
                          <a:rPr lang="ru-RU" sz="2600"/>
                          <m:t>𝐽</m:t>
                        </m:r>
                      </m:sup>
                    </m:sSubSup>
                    <m:r>
                      <a:rPr lang="ru-RU" sz="2600"/>
                      <m:t>(</m:t>
                    </m:r>
                    <m:r>
                      <a:rPr lang="ru-RU" sz="2600"/>
                      <m:t>𝑀</m:t>
                    </m:r>
                    <m:r>
                      <a:rPr lang="ru-RU" sz="2600"/>
                      <m:t>)</m:t>
                    </m:r>
                  </m:oMath>
                </a14:m>
                <a:r>
                  <a:rPr lang="ru-RU" sz="2600" dirty="0"/>
                  <a:t> от 1 до 0 по формуле:  </a:t>
                </a:r>
              </a:p>
              <a:p>
                <a:pPr indent="450215" algn="ctr">
                  <a:lnSpc>
                    <a:spcPct val="115000"/>
                  </a:lnSpc>
                  <a:spcAft>
                    <a:spcPts val="600"/>
                  </a:spcAft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2600"/>
                        </m:ctrlPr>
                      </m:sSubSupPr>
                      <m:e>
                        <m:r>
                          <a:rPr lang="ru-RU" sz="2600"/>
                          <m:t>𝑃</m:t>
                        </m:r>
                      </m:e>
                      <m:sub>
                        <m:r>
                          <a:rPr lang="ru-RU" sz="2600"/>
                          <m:t>𝐼</m:t>
                        </m:r>
                      </m:sub>
                      <m:sup>
                        <m:r>
                          <a:rPr lang="ru-RU" sz="2600"/>
                          <m:t>𝐽</m:t>
                        </m:r>
                      </m:sup>
                    </m:sSubSup>
                    <m:r>
                      <a:rPr lang="ru-RU" sz="2600"/>
                      <m:t>(М)=</m:t>
                    </m:r>
                    <m:f>
                      <m:fPr>
                        <m:ctrlPr>
                          <a:rPr lang="ru-RU" sz="2600"/>
                        </m:ctrlPr>
                      </m:fPr>
                      <m:num>
                        <m:r>
                          <a:rPr lang="ru-RU" sz="2600"/>
                          <m:t>𝑁</m:t>
                        </m:r>
                        <m:r>
                          <a:rPr lang="ru-RU" sz="2600"/>
                          <m:t>−</m:t>
                        </m:r>
                        <m:r>
                          <a:rPr lang="ru-RU" sz="2600"/>
                          <m:t>𝑛</m:t>
                        </m:r>
                      </m:num>
                      <m:den>
                        <m:r>
                          <a:rPr lang="ru-RU" sz="2600"/>
                          <m:t>𝑁</m:t>
                        </m:r>
                        <m:r>
                          <a:rPr lang="ru-RU" sz="2600"/>
                          <m:t>−1</m:t>
                        </m:r>
                      </m:den>
                    </m:f>
                  </m:oMath>
                </a14:m>
                <a:r>
                  <a:rPr lang="ru-RU" sz="2600" dirty="0"/>
                  <a:t>,</a:t>
                </a:r>
              </a:p>
              <a:p>
                <a:pPr indent="450215" algn="just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ru-RU" sz="2600" dirty="0"/>
                  <a:t>где </a:t>
                </a:r>
                <a:r>
                  <a:rPr lang="en-US" sz="2600" dirty="0"/>
                  <a:t>n</a:t>
                </a:r>
                <a:r>
                  <a:rPr lang="ru-RU" sz="2600" dirty="0"/>
                  <a:t> – место журнала </a:t>
                </a:r>
                <a:r>
                  <a:rPr lang="en-US" sz="2600" dirty="0"/>
                  <a:t>I</a:t>
                </a:r>
                <a:r>
                  <a:rPr lang="ru-RU" sz="2600" dirty="0"/>
                  <a:t> в рейтинге по убыванию значения М среди журналов предметного направления </a:t>
                </a:r>
                <a:r>
                  <a:rPr lang="en-US" sz="2600" dirty="0"/>
                  <a:t>J</a:t>
                </a:r>
                <a:r>
                  <a:rPr lang="ru-RU" sz="2600" dirty="0"/>
                  <a:t>, а </a:t>
                </a:r>
                <a:r>
                  <a:rPr lang="en-US" sz="2600" dirty="0"/>
                  <a:t>N</a:t>
                </a:r>
                <a:r>
                  <a:rPr lang="ru-RU" sz="2600" dirty="0"/>
                  <a:t> – общее число журналов в направлении </a:t>
                </a:r>
                <a:r>
                  <a:rPr lang="en-US" sz="2600" dirty="0"/>
                  <a:t>J</a:t>
                </a:r>
                <a:r>
                  <a:rPr lang="ru-RU" sz="2600" dirty="0"/>
                  <a:t>.</a:t>
                </a:r>
              </a:p>
              <a:p>
                <a:pPr indent="450215" algn="ctr">
                  <a:lnSpc>
                    <a:spcPct val="115000"/>
                  </a:lnSpc>
                  <a:spcAft>
                    <a:spcPts val="600"/>
                  </a:spcAft>
                  <a:buNone/>
                </a:pPr>
                <a:r>
                  <a:rPr lang="ru-RU" sz="2600" b="1" dirty="0"/>
                  <a:t>Итоговая оценка Б до 3,5 баллов (90-100 процентиль по всем показателям)</a:t>
                </a:r>
                <a:endParaRPr lang="ru-RU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F26A634-2978-22BE-FF2B-0D94BE3E9C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01512"/>
              </a:xfrm>
              <a:blipFill>
                <a:blip r:embed="rId2"/>
                <a:stretch>
                  <a:fillRect l="-522" t="-888" r="-4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F0EDB8C-0F86-0238-72D2-662EF0E5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64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247472-FD57-56F9-2FF0-6A0C7F198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Пример: показатели для расчёта оценок А и Б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29C5F78-4657-F527-3FCB-FEF8480B0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536793"/>
              </p:ext>
            </p:extLst>
          </p:nvPr>
        </p:nvGraphicFramePr>
        <p:xfrm>
          <a:off x="838200" y="1371855"/>
          <a:ext cx="10515600" cy="5353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21882952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470773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24549683"/>
                    </a:ext>
                  </a:extLst>
                </a:gridCol>
              </a:tblGrid>
              <a:tr h="539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 dirty="0">
                          <a:effectLst/>
                        </a:rPr>
                        <a:t>Показатель</a:t>
                      </a:r>
                      <a:endParaRPr lang="ru-R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«Геохимия»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«Журнал аналитической химии»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5747763"/>
                  </a:ext>
                </a:extLst>
              </a:tr>
              <a:tr h="264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Оценка А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223407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RSCI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8028996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WoS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4169347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Scopus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4543069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 dirty="0">
                          <a:effectLst/>
                        </a:rPr>
                        <a:t>МНБД</a:t>
                      </a:r>
                      <a:endParaRPr lang="ru-RU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 (GeoRef)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 (GeoRef)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2460298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OAx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0,5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0,5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7717551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ВАК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3946047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веб-сайт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6888790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Crossref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 dirty="0">
                          <a:effectLst/>
                        </a:rPr>
                        <a:t>0,5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0,5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9911261"/>
                  </a:ext>
                </a:extLst>
              </a:tr>
              <a:tr h="264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Оценка Б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823279"/>
                  </a:ext>
                </a:extLst>
              </a:tr>
              <a:tr h="26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>
                          <a:effectLst/>
                        </a:rPr>
                        <a:t>Science Index </a:t>
                      </a:r>
                      <a:r>
                        <a:rPr lang="ru-RU" sz="1800" kern="100">
                          <a:effectLst/>
                        </a:rPr>
                        <a:t>РИНЦ</a:t>
                      </a:r>
                      <a:r>
                        <a:rPr lang="en-US" sz="1800" kern="100">
                          <a:effectLst/>
                        </a:rPr>
                        <a:t> (2023)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14,064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12,364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998008"/>
                  </a:ext>
                </a:extLst>
              </a:tr>
              <a:tr h="8137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Двухлетний импакт-фактор по ядру РИНЦ без самоцитирования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1,098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0,966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0167104"/>
                  </a:ext>
                </a:extLst>
              </a:tr>
              <a:tr h="539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800" kern="100">
                          <a:effectLst/>
                        </a:rPr>
                        <a:t>Среднее значение индекса Хирша РИНЦ авторов статей</a:t>
                      </a:r>
                      <a:endParaRPr lang="ru-RU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>
                          <a:effectLst/>
                        </a:rPr>
                        <a:t>13,6</a:t>
                      </a:r>
                      <a:endParaRPr lang="ru-RU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000" kern="100" dirty="0">
                          <a:effectLst/>
                        </a:rPr>
                        <a:t>11,3</a:t>
                      </a:r>
                      <a:endParaRPr lang="ru-RU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372633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7277FBF-57BC-30E4-A03C-60146D8A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952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74D29-1A93-2553-3FAE-B8802D60B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Уровень 1 БС в 2025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7FEA9-DF71-6543-BF1F-1743ABC0A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ru-RU" sz="2800" dirty="0">
                <a:effectLst/>
                <a:ea typeface="Times New Roman" panose="02020603050405020304" pitchFamily="18" charset="0"/>
              </a:rPr>
              <a:t>Уровень 1 присваивается российским журналам, которые: </a:t>
            </a:r>
          </a:p>
          <a:p>
            <a:pPr marL="342900" lvl="0" indent="-342900" algn="just">
              <a:lnSpc>
                <a:spcPct val="115000"/>
              </a:lnSpc>
              <a:spcAft>
                <a:spcPts val="700"/>
              </a:spcAft>
              <a:buFont typeface="+mj-lt"/>
              <a:buAutoNum type="arabicPeriod"/>
            </a:pPr>
            <a:r>
              <a:rPr lang="ru-RU" sz="2800" dirty="0">
                <a:effectLst/>
                <a:ea typeface="Times New Roman" panose="02020603050405020304" pitchFamily="18" charset="0"/>
              </a:rPr>
              <a:t>удовлетворяют Требованиям 1-6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;</a:t>
            </a:r>
            <a:endParaRPr lang="ru-RU" sz="28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700"/>
              </a:spcAft>
              <a:buFont typeface="+mj-lt"/>
              <a:buAutoNum type="arabicPeriod"/>
            </a:pPr>
            <a:r>
              <a:rPr lang="ru-RU" sz="2800" dirty="0">
                <a:effectLst/>
                <a:ea typeface="Times New Roman" panose="02020603050405020304" pitchFamily="18" charset="0"/>
              </a:rPr>
              <a:t>не имеют замечаний в связи с подтвержденными фактами грубых нарушений издательских практик или этических принципов (на основании доступной информации в открытых источниках);</a:t>
            </a:r>
          </a:p>
          <a:p>
            <a:pPr marL="342900" lvl="0" indent="-342900" algn="just">
              <a:lnSpc>
                <a:spcPct val="115000"/>
              </a:lnSpc>
              <a:spcAft>
                <a:spcPts val="700"/>
              </a:spcAft>
              <a:buFont typeface="+mj-lt"/>
              <a:buAutoNum type="arabicPeriod"/>
            </a:pPr>
            <a:r>
              <a:rPr lang="ru-RU" sz="2800" dirty="0">
                <a:effectLst/>
                <a:ea typeface="Times New Roman" panose="02020603050405020304" pitchFamily="18" charset="0"/>
              </a:rPr>
              <a:t>получили </a:t>
            </a:r>
            <a:r>
              <a:rPr lang="ru-RU" sz="2800" b="1" dirty="0">
                <a:effectLst/>
                <a:ea typeface="Times New Roman" panose="02020603050405020304" pitchFamily="18" charset="0"/>
              </a:rPr>
              <a:t>6 или более баллов по сумме оценок А и Б.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FCA887-59DA-2ABD-8CDC-2CC5712FA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872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A65C11-CAAD-8177-A258-9AEEE8738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256596"/>
            <a:ext cx="10966704" cy="1325563"/>
          </a:xfrm>
        </p:spPr>
        <p:txBody>
          <a:bodyPr/>
          <a:lstStyle/>
          <a:p>
            <a:r>
              <a:rPr lang="ru-RU" dirty="0"/>
              <a:t>Изменение уровня журналов в Белом Списке</a:t>
            </a:r>
            <a:br>
              <a:rPr lang="ru-RU" dirty="0"/>
            </a:br>
            <a:r>
              <a:rPr lang="ru-RU" dirty="0"/>
              <a:t>(публикации 2022-2024 гг.)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03EB0A-60FE-3BC0-B219-3B8D1CC55EEA}"/>
              </a:ext>
            </a:extLst>
          </p:cNvPr>
          <p:cNvSpPr txBox="1"/>
          <p:nvPr/>
        </p:nvSpPr>
        <p:spPr>
          <a:xfrm>
            <a:off x="2123921" y="5990836"/>
            <a:ext cx="8637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-</a:t>
            </a:r>
            <a:r>
              <a:rPr lang="ru-RU" dirty="0"/>
              <a:t> данные по 2025 году, только по журналам, информация по изменению</a:t>
            </a:r>
            <a:br>
              <a:rPr lang="ru-RU" dirty="0"/>
            </a:br>
            <a:r>
              <a:rPr lang="ru-RU" dirty="0"/>
              <a:t>УБС которых предоставлена ОХНМ</a:t>
            </a:r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86EDF11B-8255-CCC6-6CE2-F04A9AFDF8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002" y="1414235"/>
            <a:ext cx="10174844" cy="4524387"/>
          </a:xfrm>
        </p:spPr>
      </p:pic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FA22A1F1-FF2A-8930-BB25-AD647FFAD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AC081-6870-40D3-A1D0-C32B5C69ABA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36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Тема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276D29B28DEFC4798CB836D9A238645" ma:contentTypeVersion="0" ma:contentTypeDescription="Создание документа." ma:contentTypeScope="" ma:versionID="44e4f1beb113e297f718e0cf6250aedf">
  <xsd:schema xmlns:xsd="http://www.w3.org/2001/XMLSchema" xmlns:xs="http://www.w3.org/2001/XMLSchema" xmlns:p="http://schemas.microsoft.com/office/2006/metadata/properties" xmlns:ns2="3463b8de-3134-4ba9-91f1-5f74fc4a9127" targetNamespace="http://schemas.microsoft.com/office/2006/metadata/properties" ma:root="true" ma:fieldsID="7fac4e527d21c8de833aa248fa4cbd31" ns2:_="">
    <xsd:import namespace="3463b8de-3134-4ba9-91f1-5f74fc4a912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3b8de-3134-4ba9-91f1-5f74fc4a912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463b8de-3134-4ba9-91f1-5f74fc4a9127">WTVTAWKYXXPH-1938892553-52</_dlc_DocId>
    <_dlc_DocIdUrl xmlns="3463b8de-3134-4ba9-91f1-5f74fc4a9127">
      <Url>http://www.geokhi.ru/prnd/_layouts/15/DocIdRedir.aspx?ID=WTVTAWKYXXPH-1938892553-52</Url>
      <Description>WTVTAWKYXXPH-1938892553-52</Description>
    </_dlc_DocIdUrl>
  </documentManagement>
</p:properties>
</file>

<file path=customXml/itemProps1.xml><?xml version="1.0" encoding="utf-8"?>
<ds:datastoreItem xmlns:ds="http://schemas.openxmlformats.org/officeDocument/2006/customXml" ds:itemID="{0FB26107-8EC9-4FB5-9B71-6CF2B4E20D1B}"/>
</file>

<file path=customXml/itemProps2.xml><?xml version="1.0" encoding="utf-8"?>
<ds:datastoreItem xmlns:ds="http://schemas.openxmlformats.org/officeDocument/2006/customXml" ds:itemID="{58380B93-BA9C-424E-9D98-ABA295ED35B5}"/>
</file>

<file path=customXml/itemProps3.xml><?xml version="1.0" encoding="utf-8"?>
<ds:datastoreItem xmlns:ds="http://schemas.openxmlformats.org/officeDocument/2006/customXml" ds:itemID="{55DEB9E1-96AE-4215-B716-0CF2744BC773}"/>
</file>

<file path=customXml/itemProps4.xml><?xml version="1.0" encoding="utf-8"?>
<ds:datastoreItem xmlns:ds="http://schemas.openxmlformats.org/officeDocument/2006/customXml" ds:itemID="{833FB8A9-8909-49F4-8CE8-6EEE03623DCD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365</TotalTime>
  <Words>1367</Words>
  <Application>Microsoft Office PowerPoint</Application>
  <PresentationFormat>Широкоэкранный</PresentationFormat>
  <Paragraphs>359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Symbol</vt:lpstr>
      <vt:lpstr>Times New Roman</vt:lpstr>
      <vt:lpstr>Тема Office 2013–2022</vt:lpstr>
      <vt:lpstr>Предложения по разработке и внесении изменений в положение о ПРНД в связи с заменой международных наукометрических показателей (Web of Science и Scopus) на национальные показатели (Белый список) </vt:lpstr>
      <vt:lpstr>Письмо Минобрнауки от 13.01.25 №МН-13/9</vt:lpstr>
      <vt:lpstr>КБПР. Методики расчёта</vt:lpstr>
      <vt:lpstr>Коэффициент уровня статьи/журнала</vt:lpstr>
      <vt:lpstr>Методика ранжирования журналов в БС 2025 года: оценка А</vt:lpstr>
      <vt:lpstr>Методика ранжирования журналов в БС 2025 года: оценка Б</vt:lpstr>
      <vt:lpstr>Пример: показатели для расчёта оценок А и Б</vt:lpstr>
      <vt:lpstr>Уровень 1 БС в 2025 году</vt:lpstr>
      <vt:lpstr>Изменение уровня журналов в Белом Списке (публикации 2022-2024 гг.)</vt:lpstr>
      <vt:lpstr>Текущее соотношение КБПР и ПРНД</vt:lpstr>
      <vt:lpstr>Предложение 1 – сохранение текущей структуры, с дифференцированием журналов УБС2-УБС4</vt:lpstr>
      <vt:lpstr>Прогноз: изменение структуры пула баллов ПРНД (по данным 2024 года)</vt:lpstr>
      <vt:lpstr>Предложение 2 – с повышением баллов для журналов УБС1</vt:lpstr>
      <vt:lpstr>Прогноз: изменение структуры пула баллов ПРНД (по данным 2024 года)</vt:lpstr>
      <vt:lpstr>Структура статей по источникам финансирования (п.13.1.7 ПРНД), 2024 год</vt:lpstr>
      <vt:lpstr>Структура статей по источникам финансирования (п.13.1.7 ПРНД), 2024 год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Vladimir Sergeevich Baranchukov</dc:creator>
  <cp:lastModifiedBy>Vladimir Sergeevich Baranchukov</cp:lastModifiedBy>
  <cp:revision>2</cp:revision>
  <dcterms:created xsi:type="dcterms:W3CDTF">2025-04-22T13:36:36Z</dcterms:created>
  <dcterms:modified xsi:type="dcterms:W3CDTF">2025-04-24T12:23:10Z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0x0101006276D29B28DEFC4798CB836D9A238645</vt:lpwstr>
  </property>
  <property fmtid="{D5CDD505-2E9C-101B-9397-08002B2CF9AE}" pid="3" name="_dlc_DocIdItemGuid">
    <vt:lpwstr>42b1cd9b-c99c-4926-8547-a92ef9807596</vt:lpwstr>
  </property>
</Properties>
</file>